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9" r:id="rId2"/>
    <p:sldId id="297" r:id="rId3"/>
    <p:sldId id="298" r:id="rId4"/>
    <p:sldId id="304" r:id="rId5"/>
    <p:sldId id="305" r:id="rId6"/>
    <p:sldId id="306" r:id="rId7"/>
    <p:sldId id="307" r:id="rId8"/>
    <p:sldId id="308" r:id="rId9"/>
    <p:sldId id="269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6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1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EE7C-434F-4509-B1A2-EB0D94245DD0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84BC-5960-4339-A301-127FCBF97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43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20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20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20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20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20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209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84BC-5960-4339-A301-127FCBF9717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20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46C5-03FC-4FC7-B7EF-7050564F805E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81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346C5-03FC-4FC7-B7EF-7050564F805E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98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91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46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2391871" y="4034381"/>
            <a:ext cx="6944489" cy="17526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Joanna </a:t>
            </a:r>
            <a:r>
              <a:rPr lang="pl-PL" b="1" dirty="0" err="1">
                <a:solidFill>
                  <a:srgbClr val="002060"/>
                </a:solidFill>
              </a:rPr>
              <a:t>Streb</a:t>
            </a: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Klinika Onkologii Szpital Uniwersytecki Kraków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/>
              <a:t>IV Konferencja</a:t>
            </a:r>
          </a:p>
          <a:p>
            <a:pPr marL="0" indent="0">
              <a:buNone/>
            </a:pPr>
            <a:r>
              <a:rPr lang="pl-PL" dirty="0"/>
              <a:t>Kobiety Specjalistki Kobietom Pacjentkom. Życie po leczeniu raka piersi </a:t>
            </a:r>
          </a:p>
          <a:p>
            <a:pPr marL="0" indent="0">
              <a:buNone/>
            </a:pPr>
            <a:r>
              <a:rPr lang="pl-PL" dirty="0"/>
              <a:t>13 października 2018</a:t>
            </a:r>
          </a:p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b="1">
                <a:solidFill>
                  <a:srgbClr val="0070C0"/>
                </a:solidFill>
              </a:rPr>
              <a:t>Aktywność fizyczna jako ważny element postępowania uzupełniającego leczenie </a:t>
            </a:r>
            <a:br>
              <a:rPr lang="pl-PL" sz="2700" b="1">
                <a:solidFill>
                  <a:srgbClr val="0070C0"/>
                </a:solidFill>
              </a:rPr>
            </a:br>
            <a:r>
              <a:rPr lang="pl-PL" sz="2700" b="1">
                <a:solidFill>
                  <a:srgbClr val="0070C0"/>
                </a:solidFill>
              </a:rPr>
              <a:t>onkologicznego</a:t>
            </a:r>
            <a:endParaRPr lang="pl-PL" sz="2700" b="1" dirty="0">
              <a:solidFill>
                <a:srgbClr val="0070C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2235" y="1160750"/>
            <a:ext cx="754646" cy="110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527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Badania na zwierzętach</a:t>
            </a: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3592" y="2414401"/>
            <a:ext cx="2106613" cy="2484438"/>
          </a:xfrm>
          <a:prstGeom prst="rect">
            <a:avLst/>
          </a:prstGeom>
          <a:noFill/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7382" y="2294335"/>
            <a:ext cx="3548063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75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11424" y="693108"/>
            <a:ext cx="1029714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Badania na zwierzętach</a:t>
            </a:r>
            <a:endParaRPr lang="pl-PL" sz="24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559496" y="1556792"/>
            <a:ext cx="9001000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Rak piersi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Aktywność fizyczna hamuje chemiczną kancerogenezę: </a:t>
            </a:r>
          </a:p>
          <a:p>
            <a:pPr lvl="1"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pl-PL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supresja aktywacji </a:t>
            </a:r>
            <a:r>
              <a:rPr lang="pl-PL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mTOR</a:t>
            </a:r>
            <a:r>
              <a:rPr lang="pl-PL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hipoteza metaboliczna (mniej glukozy i glutaminy) mniej estrogenów,  więcej SHBG</a:t>
            </a:r>
            <a:endParaRPr lang="pl-PL" sz="15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Rak skóry</a:t>
            </a:r>
          </a:p>
          <a:p>
            <a:pPr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aktywność fizyczna hamuje indukowane UVB 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zmiany skórne (o 32% zmniejszona ilość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keratoakantoma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639616" y="5535235"/>
            <a:ext cx="64267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 HK,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Oliynyk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S. Ann. N.Y.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Acad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Sci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2011: 1229: 176-183</a:t>
            </a:r>
          </a:p>
        </p:txBody>
      </p:sp>
    </p:spTree>
    <p:extLst>
      <p:ext uri="{BB962C8B-B14F-4D97-AF65-F5344CB8AC3E}">
        <p14:creationId xmlns:p14="http://schemas.microsoft.com/office/powerpoint/2010/main" val="280776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11424" y="620688"/>
            <a:ext cx="10037414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Badania na zwierzętach</a:t>
            </a:r>
            <a:endParaRPr lang="pl-PL" sz="24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055440" y="1600200"/>
            <a:ext cx="991736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Uwaga!</a:t>
            </a:r>
          </a:p>
          <a:p>
            <a:pPr>
              <a:buNone/>
            </a:pPr>
            <a:endParaRPr lang="pl-PL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Nadmierny wysiłek może działać odwrotnie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Stres oksydacyjny – wolne rodniki tlenowe mogą nasilać uszkodzenia DNA 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(formowanie 8-hydroksyguaniny 8-OH-dG)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Umiarkowana aktywność fizyczna – obniżony poziom 8-OH-dG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647728" y="5535235"/>
            <a:ext cx="54186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 HK,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Oliynyk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S. Ann. N.Y.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Acad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Sci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2011: 1229: 176-183</a:t>
            </a:r>
          </a:p>
        </p:txBody>
      </p:sp>
    </p:spTree>
    <p:extLst>
      <p:ext uri="{BB962C8B-B14F-4D97-AF65-F5344CB8AC3E}">
        <p14:creationId xmlns:p14="http://schemas.microsoft.com/office/powerpoint/2010/main" val="354655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83432" y="649787"/>
            <a:ext cx="10009834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Aktywność fizyczna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1556792"/>
            <a:ext cx="529272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4799856" y="5573710"/>
            <a:ext cx="41044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Holmes MD. </a:t>
            </a:r>
            <a:r>
              <a:rPr lang="pl-PL" sz="1350" i="1" dirty="0">
                <a:solidFill>
                  <a:srgbClr val="002060"/>
                </a:solidFill>
              </a:rPr>
              <a:t>JAMA. 2005;293:2479-2486</a:t>
            </a:r>
            <a:endParaRPr lang="pl-PL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0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51384" y="639714"/>
            <a:ext cx="10972800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Aktywność fizyczna</a:t>
            </a:r>
            <a:endParaRPr lang="pl-PL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1700808"/>
            <a:ext cx="5400675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6852084" y="5589240"/>
            <a:ext cx="41044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50" i="1" dirty="0"/>
              <a:t>JAMA. 2005;293:2479-2486</a:t>
            </a:r>
            <a:endParaRPr lang="pl-PL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3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664" y="1340768"/>
            <a:ext cx="5819775" cy="4173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81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91344" y="67266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Wpływ otyłości na wyniki leczenia </a:t>
            </a:r>
            <a:endParaRPr lang="pl-PL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381" y="1829749"/>
            <a:ext cx="459105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5987988" y="5723751"/>
            <a:ext cx="41044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Ewertz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M. J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Oncol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2010; 29: 25-31</a:t>
            </a:r>
            <a:endParaRPr lang="pl-PL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2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980728"/>
            <a:ext cx="62642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815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279576" y="836712"/>
            <a:ext cx="6858000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  <a:r>
              <a:rPr lang="pl-PL" sz="2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Wpływ ćwiczeń na poziom insuliny i IGF-1</a:t>
            </a:r>
            <a:br>
              <a:rPr lang="pl-PL" sz="2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pl-PL" sz="27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 pacjentek po przebytym leczeniu raka piersi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194" y="2105716"/>
            <a:ext cx="432276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366" y="3791641"/>
            <a:ext cx="3508418" cy="22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919536" y="5889322"/>
            <a:ext cx="49411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Irwin M.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Epidemiol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Biomarkers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2009;18: 306-13</a:t>
            </a:r>
            <a:endParaRPr lang="pl-PL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6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46469" y="764704"/>
            <a:ext cx="4591050" cy="462438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041994" y="5589240"/>
            <a:ext cx="31323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 err="1"/>
              <a:t>Patterson</a:t>
            </a:r>
            <a:r>
              <a:rPr lang="pl-PL" sz="1350" dirty="0"/>
              <a:t> RE. </a:t>
            </a:r>
            <a:r>
              <a:rPr lang="pl-PL" sz="1350" dirty="0" err="1"/>
              <a:t>Matiritas</a:t>
            </a:r>
            <a:r>
              <a:rPr lang="pl-PL" sz="1350" dirty="0"/>
              <a:t> 2010; 66: 5-15</a:t>
            </a:r>
          </a:p>
        </p:txBody>
      </p:sp>
    </p:spTree>
    <p:extLst>
      <p:ext uri="{BB962C8B-B14F-4D97-AF65-F5344CB8AC3E}">
        <p14:creationId xmlns:p14="http://schemas.microsoft.com/office/powerpoint/2010/main" val="232531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Wpływ aktywności fizycznej na ryzyko raka piersi </a:t>
            </a:r>
            <a:endParaRPr lang="pl-PL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017658" y="2078851"/>
            <a:ext cx="6172200" cy="3664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Jedno z wczesnych badań – ryzyko o 50% mniejsze w grupie kobiet ćwiczących 4 godziny tygodniowo</a:t>
            </a:r>
          </a:p>
          <a:p>
            <a:r>
              <a:rPr lang="pl-PL"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pl-PL" sz="1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l-PL" sz="1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California Teachers Study (CTS) – 130 000 nauczycielek</a:t>
            </a:r>
          </a:p>
          <a:p>
            <a:r>
              <a:rPr lang="pl-PL" sz="1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zmniejszenie ryzyka, ale różnica istotna statystycznie tylko w grupie ćwiczącej 5 lub więcej godzin tygodniowo</a:t>
            </a:r>
          </a:p>
          <a:p>
            <a:endParaRPr lang="pl-PL" sz="1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Nurses’ Health Study II – rekreakcyjna aktywność </a:t>
            </a:r>
            <a:br>
              <a:rPr lang="pl-PL" sz="1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 młodym wieku zmniejsza ryzyko raka piersi w okresie pomenopauzalnym</a:t>
            </a:r>
            <a:endParaRPr lang="pl-PL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7609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041994" y="5589240"/>
            <a:ext cx="31323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 err="1"/>
              <a:t>Patterson</a:t>
            </a:r>
            <a:r>
              <a:rPr lang="pl-PL" sz="1350" dirty="0"/>
              <a:t> RE. </a:t>
            </a:r>
            <a:r>
              <a:rPr lang="pl-PL" sz="1350" dirty="0" err="1"/>
              <a:t>Matiritas</a:t>
            </a:r>
            <a:r>
              <a:rPr lang="pl-PL" sz="1350" dirty="0"/>
              <a:t> 2010; 66: 5-15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712" y="1124744"/>
            <a:ext cx="444817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485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847528" y="836712"/>
            <a:ext cx="8229600" cy="10652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Aktywność fizyczna  po przebytym </a:t>
            </a:r>
            <a:b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 dzieciństwie leczeniu onkologicznym </a:t>
            </a:r>
            <a:endParaRPr lang="pl-PL" sz="24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279576" y="2132856"/>
            <a:ext cx="7127875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Childhood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Survivor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Study</a:t>
            </a: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10 387 osób po leczeniu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62,3% - jakieś przewlekłe schorzenie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27% - poważne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ponad 30% 2 schorzenia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ponad 20% 3 schorzenia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Najczęściej choroby układu krążenia, nerek, problemy mięśniowe i kostne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367808" y="5535236"/>
            <a:ext cx="46985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Stolley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MR. Ann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Med. 2010; 39: 232-249</a:t>
            </a:r>
          </a:p>
          <a:p>
            <a:endParaRPr lang="pl-PL" sz="13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44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73596" y="62068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Aktywność fizyczna  po przebytym </a:t>
            </a:r>
            <a:b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 dzieciństwie leczeniu onkologicznym </a:t>
            </a:r>
            <a:endParaRPr lang="pl-PL" sz="24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11424" y="1988840"/>
            <a:ext cx="1029714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Nasilenie niektóre z tych schorzeń można zmniejszyć poprzez odpowiednią dietę i aktywność fizyczną:</a:t>
            </a:r>
          </a:p>
          <a:p>
            <a:pPr lvl="2"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zespół metaboliczny po leczeniu mięsaków</a:t>
            </a:r>
          </a:p>
          <a:p>
            <a:pPr lvl="2"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osteoporoza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 jednym z badań ponad 50% osób po leczeniu onkologicznym nie spełnia warunków „minimalnej aktywności fizycznej”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2" indent="0">
              <a:buNone/>
            </a:pP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 algn="r">
              <a:buNone/>
            </a:pP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67808" y="5535236"/>
            <a:ext cx="46985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Stolley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MR. Ann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Med. 2010; 39: 232-249</a:t>
            </a:r>
          </a:p>
          <a:p>
            <a:endParaRPr lang="pl-PL" sz="13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5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37592" y="77025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Aktywność fizyczna  po przebytym </a:t>
            </a:r>
            <a:b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 dzieciństwie leczeniu onkologicznym </a:t>
            </a:r>
            <a:endParaRPr lang="pl-PL" sz="24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11424" y="1916832"/>
            <a:ext cx="1022513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Nasilenie niektóre z tych schorzeń można zmniejszyć poprzez odpowiednią dietę i aktywność fizyczną:</a:t>
            </a:r>
          </a:p>
          <a:p>
            <a:pPr lvl="2"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zespół metaboliczny po leczeniu mięsaków</a:t>
            </a:r>
          </a:p>
          <a:p>
            <a:pPr lvl="2"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osteoporoza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 jednym z badań ponad 50% osób po leczeniu onkologicznym nie spełnia warunków „minimalnej aktywności fizycznej”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2" indent="0">
              <a:buNone/>
            </a:pP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 algn="r">
              <a:buNone/>
            </a:pP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67808" y="5535236"/>
            <a:ext cx="46985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Stolley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MR. Ann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Med. 2010; 39: 232-249</a:t>
            </a:r>
          </a:p>
          <a:p>
            <a:endParaRPr lang="pl-PL" sz="13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2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855640" y="927479"/>
            <a:ext cx="68580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21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Wpływ aktywności fizycznej na przewlekłe zmęczenie </a:t>
            </a:r>
            <a:br>
              <a:rPr lang="pl-PL" sz="21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pl-PL" sz="21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 leczeniu nowotworów ginekologicznych</a:t>
            </a:r>
            <a:endParaRPr lang="pl-PL" sz="21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927648" y="1988840"/>
            <a:ext cx="6408737" cy="30527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Northen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Ireland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Regional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Cancer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Centre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Pacjentki po leczeniu raka jajnika i endometrium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 12 tygodniach ćwiczeń w domu wyraźna poprawa </a:t>
            </a:r>
            <a:b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 zakresie przewlekłego zmęczenia, zburzeń snu</a:t>
            </a:r>
            <a:b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jakości życia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67808" y="5535234"/>
            <a:ext cx="46985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Donnelly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CM.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Gynecologic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35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Oncology</a:t>
            </a:r>
            <a:r>
              <a:rPr lang="pl-PL" sz="13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2011; 122: 618-624</a:t>
            </a:r>
          </a:p>
        </p:txBody>
      </p:sp>
    </p:spTree>
    <p:extLst>
      <p:ext uri="{BB962C8B-B14F-4D97-AF65-F5344CB8AC3E}">
        <p14:creationId xmlns:p14="http://schemas.microsoft.com/office/powerpoint/2010/main" val="4194396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 idx="4294967295"/>
          </p:nvPr>
        </p:nvSpPr>
        <p:spPr>
          <a:xfrm>
            <a:off x="263352" y="69269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Prace domowe a ryzyko raka piersi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2683073" y="1556792"/>
            <a:ext cx="6172200" cy="33385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EPIC – badana populacja: 218 169 kobiet</a:t>
            </a:r>
          </a:p>
          <a:p>
            <a:pPr algn="ctr">
              <a:buFont typeface="Arial" charset="0"/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w tym 3423 raki piersi</a:t>
            </a:r>
          </a:p>
          <a:p>
            <a:pPr algn="ctr"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&gt;90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MET-h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week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&lt; 28</a:t>
            </a:r>
          </a:p>
          <a:p>
            <a:pPr>
              <a:buNone/>
            </a:pP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kobiety w wieku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przedmenopuzalnym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Arial" charset="0"/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RR  0,71 (95% CI=0,55-0,9, p=0,003)</a:t>
            </a:r>
          </a:p>
          <a:p>
            <a:pPr>
              <a:buFont typeface="Arial" charset="0"/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kobiety w wieku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pomenopauzalne</a:t>
            </a: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RR  0,81 (95% CI=0,7-0,93, p=0,001)</a:t>
            </a:r>
          </a:p>
          <a:p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48" name="pole tekstowe 8"/>
          <p:cNvSpPr txBox="1">
            <a:spLocks noChangeArrowheads="1"/>
          </p:cNvSpPr>
          <p:nvPr/>
        </p:nvSpPr>
        <p:spPr bwMode="auto">
          <a:xfrm>
            <a:off x="6636545" y="5588794"/>
            <a:ext cx="221337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350" dirty="0" err="1">
                <a:latin typeface="Arial" charset="0"/>
              </a:rPr>
              <a:t>Lahmann</a:t>
            </a:r>
            <a:r>
              <a:rPr lang="pl-PL" sz="1350" dirty="0">
                <a:latin typeface="Arial" charset="0"/>
              </a:rPr>
              <a:t> PH i </a:t>
            </a:r>
            <a:r>
              <a:rPr lang="pl-PL" sz="1350" dirty="0" err="1">
                <a:latin typeface="Arial" charset="0"/>
              </a:rPr>
              <a:t>wsp</a:t>
            </a:r>
            <a:r>
              <a:rPr lang="pl-PL" sz="1350" dirty="0">
                <a:latin typeface="Arial" charset="0"/>
              </a:rPr>
              <a:t>. 2007</a:t>
            </a:r>
          </a:p>
        </p:txBody>
      </p:sp>
    </p:spTree>
    <p:extLst>
      <p:ext uri="{BB962C8B-B14F-4D97-AF65-F5344CB8AC3E}">
        <p14:creationId xmlns:p14="http://schemas.microsoft.com/office/powerpoint/2010/main" val="3861225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038329" y="2060848"/>
            <a:ext cx="6172200" cy="33956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kontrola wagi ciała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aktywność fizyczna – minimum 5 x 30 minut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optymalnie 5  x 60 minut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dobrze zbalansowana dieta	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razy dziennie owoce albo jarzyny 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mało alkoholu (maksymalne 1 drink dziennie)</a:t>
            </a:r>
          </a:p>
          <a:p>
            <a:pPr lvl="8"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479376" y="865994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Zalecenia dla pacjentek po leczeniu raka piersi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2235" y="2726922"/>
            <a:ext cx="753327" cy="44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162" y="4131078"/>
            <a:ext cx="541736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8289" y="3537013"/>
            <a:ext cx="723827" cy="60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8978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 idx="4294967295"/>
          </p:nvPr>
        </p:nvSpPr>
        <p:spPr>
          <a:xfrm>
            <a:off x="533400" y="764704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Przestrzeganie zaleceń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2783632" y="1556792"/>
            <a:ext cx="6172200" cy="333851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Brak danych polskich!</a:t>
            </a:r>
          </a:p>
          <a:p>
            <a:pPr>
              <a:buNone/>
            </a:pP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Dane z National Health Interview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Surveys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 temat zachowań pacjentów po leczeniu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nie palą mniej!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nie piją mniej</a:t>
            </a:r>
          </a:p>
          <a:p>
            <a:pP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- 9% podejmuje zwiększoną aktywność fizyczną</a:t>
            </a:r>
          </a:p>
          <a:p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48" name="pole tekstowe 8"/>
          <p:cNvSpPr txBox="1">
            <a:spLocks noChangeArrowheads="1"/>
          </p:cNvSpPr>
          <p:nvPr/>
        </p:nvSpPr>
        <p:spPr bwMode="auto">
          <a:xfrm>
            <a:off x="5285912" y="5588794"/>
            <a:ext cx="423908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350" dirty="0" err="1">
                <a:latin typeface="Arial" charset="0"/>
              </a:rPr>
              <a:t>Bellizzi</a:t>
            </a:r>
            <a:r>
              <a:rPr lang="pl-PL" sz="1350" dirty="0">
                <a:latin typeface="Arial" charset="0"/>
              </a:rPr>
              <a:t> KM i </a:t>
            </a:r>
            <a:r>
              <a:rPr lang="pl-PL" sz="1350" dirty="0" err="1">
                <a:latin typeface="Arial" charset="0"/>
              </a:rPr>
              <a:t>wsp</a:t>
            </a:r>
            <a:r>
              <a:rPr lang="pl-PL" sz="1350" dirty="0">
                <a:latin typeface="Arial" charset="0"/>
              </a:rPr>
              <a:t>. J </a:t>
            </a:r>
            <a:r>
              <a:rPr lang="pl-PL" sz="1350" dirty="0" err="1">
                <a:latin typeface="Arial" charset="0"/>
              </a:rPr>
              <a:t>Clin</a:t>
            </a:r>
            <a:r>
              <a:rPr lang="pl-PL" sz="1350" dirty="0">
                <a:latin typeface="Arial" charset="0"/>
              </a:rPr>
              <a:t> </a:t>
            </a:r>
            <a:r>
              <a:rPr lang="pl-PL" sz="1350" dirty="0" err="1">
                <a:latin typeface="Arial" charset="0"/>
              </a:rPr>
              <a:t>Oncol</a:t>
            </a:r>
            <a:r>
              <a:rPr lang="pl-PL" sz="1350" dirty="0">
                <a:latin typeface="Arial" charset="0"/>
              </a:rPr>
              <a:t> 2005; 23: 8884-8893</a:t>
            </a:r>
          </a:p>
        </p:txBody>
      </p:sp>
    </p:spTree>
    <p:extLst>
      <p:ext uri="{BB962C8B-B14F-4D97-AF65-F5344CB8AC3E}">
        <p14:creationId xmlns:p14="http://schemas.microsoft.com/office/powerpoint/2010/main" val="2534957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908720"/>
            <a:ext cx="5129213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10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981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175">
                <a:solidFill>
                  <a:srgbClr val="0070C0"/>
                </a:solidFill>
                <a:cs typeface="Arial" pitchFamily="34" charset="0"/>
              </a:rPr>
              <a:t>Rola aktywności fizycznej w prewencji </a:t>
            </a:r>
            <a:br>
              <a:rPr lang="pl-PL" sz="2175">
                <a:solidFill>
                  <a:srgbClr val="0070C0"/>
                </a:solidFill>
                <a:cs typeface="Arial" pitchFamily="34" charset="0"/>
              </a:rPr>
            </a:br>
            <a:r>
              <a:rPr lang="pl-PL" sz="2175">
                <a:solidFill>
                  <a:srgbClr val="0070C0"/>
                </a:solidFill>
                <a:cs typeface="Arial" pitchFamily="34" charset="0"/>
              </a:rPr>
              <a:t>raka piersi</a:t>
            </a:r>
            <a:endParaRPr lang="pl-PL" sz="2175" dirty="0">
              <a:solidFill>
                <a:srgbClr val="0070C0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42922" y="1340768"/>
            <a:ext cx="8167878" cy="3662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pl-PL" sz="1800" dirty="0">
                <a:solidFill>
                  <a:srgbClr val="002060"/>
                </a:solidFill>
                <a:cs typeface="Arial" charset="0"/>
              </a:rPr>
              <a:t>Podsumowanie 62 badań nad powiązaniem aktywności fizycznej z ryzykiem raka piersi</a:t>
            </a:r>
          </a:p>
          <a:p>
            <a:pPr>
              <a:buFont typeface="Arial" charset="0"/>
              <a:buNone/>
            </a:pPr>
            <a:endParaRPr lang="pl-PL" sz="1800" dirty="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l-PL" sz="1800" dirty="0">
                <a:cs typeface="Arial" charset="0"/>
              </a:rPr>
              <a:t>	</a:t>
            </a:r>
            <a:r>
              <a:rPr lang="pl-PL" sz="1800" dirty="0">
                <a:solidFill>
                  <a:srgbClr val="FF0000"/>
                </a:solidFill>
                <a:cs typeface="Arial" charset="0"/>
              </a:rPr>
              <a:t>w 47 zmniejszenie ryzyka o 25-30%</a:t>
            </a:r>
          </a:p>
          <a:p>
            <a:pPr>
              <a:buFont typeface="Arial" charset="0"/>
              <a:buNone/>
            </a:pPr>
            <a:endParaRPr lang="pl-PL" sz="1800" dirty="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pl-PL" sz="1800" dirty="0">
                <a:solidFill>
                  <a:srgbClr val="002060"/>
                </a:solidFill>
                <a:cs typeface="Arial" charset="0"/>
              </a:rPr>
              <a:t>Mniejsze ryzyko również gdy: </a:t>
            </a:r>
          </a:p>
          <a:p>
            <a:pPr>
              <a:buFont typeface="Arial" charset="0"/>
              <a:buNone/>
            </a:pPr>
            <a:endParaRPr lang="pl-PL" sz="1800" dirty="0">
              <a:solidFill>
                <a:srgbClr val="002060"/>
              </a:solidFill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pl-PL" dirty="0">
                <a:solidFill>
                  <a:srgbClr val="002060"/>
                </a:solidFill>
                <a:cs typeface="Arial" charset="0"/>
              </a:rPr>
              <a:t>do pracy na rowerze lub pieszo – 14%</a:t>
            </a:r>
          </a:p>
          <a:p>
            <a:pPr lvl="1">
              <a:buFont typeface="Arial" charset="0"/>
              <a:buNone/>
            </a:pPr>
            <a:r>
              <a:rPr lang="pl-PL" dirty="0">
                <a:solidFill>
                  <a:srgbClr val="002060"/>
                </a:solidFill>
                <a:cs typeface="Arial" charset="0"/>
              </a:rPr>
              <a:t>aktywność zawodowa – 13%</a:t>
            </a:r>
          </a:p>
          <a:p>
            <a:pPr lvl="1">
              <a:buFont typeface="Arial" charset="0"/>
              <a:buNone/>
            </a:pPr>
            <a:endParaRPr lang="pl-PL" dirty="0">
              <a:solidFill>
                <a:srgbClr val="002060"/>
              </a:solidFill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pl-PL" dirty="0">
                <a:solidFill>
                  <a:srgbClr val="002060"/>
                </a:solidFill>
                <a:cs typeface="Arial" charset="0"/>
              </a:rPr>
              <a:t>mniejsza aktywność – +-20%</a:t>
            </a:r>
          </a:p>
          <a:p>
            <a:pPr lvl="1">
              <a:buFont typeface="Arial" charset="0"/>
              <a:buNone/>
            </a:pPr>
            <a:r>
              <a:rPr lang="pl-PL" dirty="0">
                <a:solidFill>
                  <a:srgbClr val="002060"/>
                </a:solidFill>
                <a:cs typeface="Arial" charset="0"/>
              </a:rPr>
              <a:t>intensywna aktywność – 26%</a:t>
            </a:r>
          </a:p>
          <a:p>
            <a:pPr lvl="1">
              <a:buFont typeface="Arial" charset="0"/>
              <a:buNone/>
            </a:pPr>
            <a:endParaRPr lang="pl-PL" dirty="0">
              <a:cs typeface="Arial" charset="0"/>
            </a:endParaRPr>
          </a:p>
          <a:p>
            <a:endParaRPr lang="pl-PL" sz="1800" dirty="0"/>
          </a:p>
        </p:txBody>
      </p:sp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2279576" y="5917086"/>
            <a:ext cx="46446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dirty="0" err="1"/>
              <a:t>Friedenreich</a:t>
            </a:r>
            <a:r>
              <a:rPr lang="pl-PL" sz="1200" dirty="0"/>
              <a:t> CM, </a:t>
            </a:r>
            <a:r>
              <a:rPr lang="pl-PL" sz="1200" dirty="0" err="1"/>
              <a:t>Cust</a:t>
            </a:r>
            <a:r>
              <a:rPr lang="pl-PL" sz="1200" dirty="0"/>
              <a:t> AE.  Br J Sports Med. 2008; 42: 636-647 </a:t>
            </a:r>
          </a:p>
        </p:txBody>
      </p:sp>
    </p:spTree>
    <p:extLst>
      <p:ext uri="{BB962C8B-B14F-4D97-AF65-F5344CB8AC3E}">
        <p14:creationId xmlns:p14="http://schemas.microsoft.com/office/powerpoint/2010/main" val="227760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Wpływ aktywności fizycznej na ryzyka raka</a:t>
            </a:r>
            <a:endParaRPr lang="pl-PL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017658" y="2240869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rak piersi,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pomenopauzalne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			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+++</a:t>
            </a:r>
          </a:p>
          <a:p>
            <a:pPr algn="l"/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rak piersi, 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przedmenopuzalne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++</a:t>
            </a:r>
          </a:p>
          <a:p>
            <a:pPr algn="l"/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rak jelita grubego		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			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+++</a:t>
            </a:r>
          </a:p>
          <a:p>
            <a:pPr algn="l"/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rak endometrium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					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l"/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rak nerki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						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rak pęcherza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						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rak przełyku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						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l-PL" sz="1800" dirty="0">
                <a:latin typeface="Arial" pitchFamily="34" charset="0"/>
                <a:cs typeface="Arial" pitchFamily="34" charset="0"/>
              </a:rPr>
              <a:t>				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250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95544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Wpływ aktywności fizycznej na ryzyka raka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984140" y="2060848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rak trzustki	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			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chłoniaki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rak prostaty		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	               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rak płuca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				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rak jajnika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				</a:t>
            </a: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pl-PL" sz="1800" dirty="0">
                <a:latin typeface="Arial" pitchFamily="34" charset="0"/>
                <a:cs typeface="Arial" pitchFamily="34" charset="0"/>
              </a:rPr>
              <a:t>					</a:t>
            </a:r>
          </a:p>
          <a:p>
            <a:endParaRPr lang="pl-PL" sz="1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951984" y="4857110"/>
            <a:ext cx="29703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/>
              <a:t>Henderson KD w </a:t>
            </a:r>
            <a:r>
              <a:rPr lang="pl-PL" sz="1350" dirty="0" err="1"/>
              <a:t>Cancer</a:t>
            </a:r>
            <a:r>
              <a:rPr lang="pl-PL" sz="1350" dirty="0"/>
              <a:t>, </a:t>
            </a:r>
            <a:r>
              <a:rPr lang="pl-PL" sz="1350" dirty="0" err="1"/>
              <a:t>DeVita</a:t>
            </a:r>
            <a:r>
              <a:rPr lang="pl-PL" sz="1350" dirty="0"/>
              <a:t> V 2011 </a:t>
            </a:r>
          </a:p>
        </p:txBody>
      </p:sp>
    </p:spTree>
    <p:extLst>
      <p:ext uri="{BB962C8B-B14F-4D97-AF65-F5344CB8AC3E}">
        <p14:creationId xmlns:p14="http://schemas.microsoft.com/office/powerpoint/2010/main" val="365250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789" y="857250"/>
            <a:ext cx="6342423" cy="453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4007768" y="5424808"/>
            <a:ext cx="4779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 err="1"/>
              <a:t>Neilson</a:t>
            </a:r>
            <a:r>
              <a:rPr lang="pl-PL" sz="1350" dirty="0"/>
              <a:t> HK. </a:t>
            </a:r>
            <a:r>
              <a:rPr lang="pl-PL" sz="1350" dirty="0" err="1"/>
              <a:t>Cancer</a:t>
            </a:r>
            <a:r>
              <a:rPr lang="pl-PL" sz="1350" dirty="0"/>
              <a:t> </a:t>
            </a:r>
            <a:r>
              <a:rPr lang="pl-PL" sz="1350" dirty="0" err="1"/>
              <a:t>Epidemiol</a:t>
            </a:r>
            <a:r>
              <a:rPr lang="pl-PL" sz="1350" dirty="0"/>
              <a:t> </a:t>
            </a:r>
            <a:r>
              <a:rPr lang="pl-PL" sz="1350" dirty="0" err="1"/>
              <a:t>Biomarkers</a:t>
            </a:r>
            <a:r>
              <a:rPr lang="pl-PL" sz="1350" dirty="0"/>
              <a:t> </a:t>
            </a:r>
            <a:r>
              <a:rPr lang="pl-PL" sz="1350" dirty="0" err="1"/>
              <a:t>Prev</a:t>
            </a:r>
            <a:r>
              <a:rPr lang="pl-PL" sz="1350" dirty="0"/>
              <a:t> 2009; 18: 11-27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071664" y="2618912"/>
            <a:ext cx="4752528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000" b="1" dirty="0">
                <a:latin typeface="Arial" pitchFamily="34" charset="0"/>
                <a:cs typeface="Arial" pitchFamily="34" charset="0"/>
              </a:rPr>
              <a:t>Dlaczego mówimy o tym na konferencji ?</a:t>
            </a:r>
          </a:p>
        </p:txBody>
      </p:sp>
    </p:spTree>
    <p:extLst>
      <p:ext uri="{BB962C8B-B14F-4D97-AF65-F5344CB8AC3E}">
        <p14:creationId xmlns:p14="http://schemas.microsoft.com/office/powerpoint/2010/main" val="365250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236" y="764704"/>
            <a:ext cx="6411529" cy="45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706424" y="5583214"/>
            <a:ext cx="4779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 err="1"/>
              <a:t>Neilson</a:t>
            </a:r>
            <a:r>
              <a:rPr lang="pl-PL" sz="1350" dirty="0"/>
              <a:t> HK. </a:t>
            </a:r>
            <a:r>
              <a:rPr lang="pl-PL" sz="1350" dirty="0" err="1"/>
              <a:t>Cancer</a:t>
            </a:r>
            <a:r>
              <a:rPr lang="pl-PL" sz="1350" dirty="0"/>
              <a:t> </a:t>
            </a:r>
            <a:r>
              <a:rPr lang="pl-PL" sz="1350" dirty="0" err="1"/>
              <a:t>Epidemiol</a:t>
            </a:r>
            <a:r>
              <a:rPr lang="pl-PL" sz="1350" dirty="0"/>
              <a:t> </a:t>
            </a:r>
            <a:r>
              <a:rPr lang="pl-PL" sz="1350" dirty="0" err="1"/>
              <a:t>Biomarkers</a:t>
            </a:r>
            <a:r>
              <a:rPr lang="pl-PL" sz="1350" dirty="0"/>
              <a:t> </a:t>
            </a:r>
            <a:r>
              <a:rPr lang="pl-PL" sz="1350" dirty="0" err="1"/>
              <a:t>Prev</a:t>
            </a:r>
            <a:r>
              <a:rPr lang="pl-PL" sz="1350" dirty="0"/>
              <a:t> 2009; 18: 11-27 </a:t>
            </a:r>
          </a:p>
        </p:txBody>
      </p:sp>
    </p:spTree>
    <p:extLst>
      <p:ext uri="{BB962C8B-B14F-4D97-AF65-F5344CB8AC3E}">
        <p14:creationId xmlns:p14="http://schemas.microsoft.com/office/powerpoint/2010/main" val="365250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532" y="741966"/>
            <a:ext cx="6411529" cy="458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746721" y="5589240"/>
            <a:ext cx="4779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 err="1"/>
              <a:t>Neilson</a:t>
            </a:r>
            <a:r>
              <a:rPr lang="pl-PL" sz="1350" dirty="0"/>
              <a:t> HK. </a:t>
            </a:r>
            <a:r>
              <a:rPr lang="pl-PL" sz="1350" dirty="0" err="1"/>
              <a:t>Cancer</a:t>
            </a:r>
            <a:r>
              <a:rPr lang="pl-PL" sz="1350" dirty="0"/>
              <a:t> </a:t>
            </a:r>
            <a:r>
              <a:rPr lang="pl-PL" sz="1350" dirty="0" err="1"/>
              <a:t>Epidemiol</a:t>
            </a:r>
            <a:r>
              <a:rPr lang="pl-PL" sz="1350" dirty="0"/>
              <a:t> </a:t>
            </a:r>
            <a:r>
              <a:rPr lang="pl-PL" sz="1350" dirty="0" err="1"/>
              <a:t>Biomarkers</a:t>
            </a:r>
            <a:r>
              <a:rPr lang="pl-PL" sz="1350" dirty="0"/>
              <a:t> </a:t>
            </a:r>
            <a:r>
              <a:rPr lang="pl-PL" sz="1350" dirty="0" err="1"/>
              <a:t>Prev</a:t>
            </a:r>
            <a:r>
              <a:rPr lang="pl-PL" sz="1350" dirty="0"/>
              <a:t> 2009; 18: 11-27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8967" y="1112626"/>
            <a:ext cx="384864" cy="5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052" y="3086063"/>
            <a:ext cx="384864" cy="5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904" y="2564905"/>
            <a:ext cx="384864" cy="5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250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Badania na zwierzętach</a:t>
            </a:r>
            <a:endParaRPr lang="pl-PL" sz="2400" dirty="0">
              <a:solidFill>
                <a:srgbClr val="00B0F0"/>
              </a:solidFill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7608" y="2888855"/>
            <a:ext cx="2838450" cy="2160588"/>
          </a:xfrm>
          <a:prstGeom prst="rect">
            <a:avLst/>
          </a:prstGeom>
          <a:noFill/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7" y="2007396"/>
            <a:ext cx="1521619" cy="30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337805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618</Words>
  <Application>Microsoft Office PowerPoint</Application>
  <PresentationFormat>Panoramiczny</PresentationFormat>
  <Paragraphs>164</Paragraphs>
  <Slides>28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1" baseType="lpstr">
      <vt:lpstr>Arial</vt:lpstr>
      <vt:lpstr>Calibri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Badania na zwierzętach</vt:lpstr>
      <vt:lpstr>Badania na zwierzętach</vt:lpstr>
      <vt:lpstr>Badania na zwierzętach</vt:lpstr>
      <vt:lpstr>Badania na zwierzętach</vt:lpstr>
      <vt:lpstr>Aktywność fizyczna</vt:lpstr>
      <vt:lpstr>Aktywność fizyczna</vt:lpstr>
      <vt:lpstr>Prezentacja programu PowerPoint</vt:lpstr>
      <vt:lpstr>Wpływ otyłości na wyniki leczenia </vt:lpstr>
      <vt:lpstr>Prezentacja programu PowerPoint</vt:lpstr>
      <vt:lpstr> Wpływ ćwiczeń na poziom insuliny i IGF-1 u pacjentek po przebytym leczeniu raka piersi</vt:lpstr>
      <vt:lpstr>Prezentacja programu PowerPoint</vt:lpstr>
      <vt:lpstr>Prezentacja programu PowerPoint</vt:lpstr>
      <vt:lpstr>Aktywność fizyczna  po przebytym  w dzieciństwie leczeniu onkologicznym </vt:lpstr>
      <vt:lpstr>Aktywność fizyczna  po przebytym  w dzieciństwie leczeniu onkologicznym </vt:lpstr>
      <vt:lpstr>Aktywność fizyczna  po przebytym  w dzieciństwie leczeniu onkologicznym </vt:lpstr>
      <vt:lpstr>Wpływ aktywności fizycznej na przewlekłe zmęczenie  po leczeniu nowotworów ginekologicznych</vt:lpstr>
      <vt:lpstr>Prace domowe a ryzyko raka piersi</vt:lpstr>
      <vt:lpstr>Zalecenia dla pacjentek po leczeniu raka piersi</vt:lpstr>
      <vt:lpstr>Przestrzeganie zaleceń</vt:lpstr>
      <vt:lpstr>Prezentacja programu PowerPoint</vt:lpstr>
    </vt:vector>
  </TitlesOfParts>
  <Company>Sil-art Rycho444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</dc:creator>
  <cp:lastModifiedBy>Robert Kogut</cp:lastModifiedBy>
  <cp:revision>20</cp:revision>
  <dcterms:created xsi:type="dcterms:W3CDTF">2018-09-26T17:37:19Z</dcterms:created>
  <dcterms:modified xsi:type="dcterms:W3CDTF">2018-10-09T07:38:39Z</dcterms:modified>
</cp:coreProperties>
</file>