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7" r:id="rId3"/>
    <p:sldId id="266" r:id="rId4"/>
    <p:sldId id="268" r:id="rId5"/>
    <p:sldId id="269" r:id="rId6"/>
    <p:sldId id="270" r:id="rId7"/>
    <p:sldId id="271" r:id="rId8"/>
    <p:sldId id="272" r:id="rId9"/>
    <p:sldId id="273" r:id="rId10"/>
    <p:sldId id="274" r:id="rId1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>
        <p:scale>
          <a:sx n="100" d="100"/>
          <a:sy n="100" d="100"/>
        </p:scale>
        <p:origin x="-51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C2EE7C-434F-4509-B1A2-EB0D94245DD0}" type="datetimeFigureOut">
              <a:rPr lang="pl-PL" smtClean="0"/>
              <a:t>2021-03-05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1784BC-5960-4339-A301-127FCBF9717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02433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784BC-5960-4339-A301-127FCBF9717F}" type="slidenum">
              <a:rPr lang="pl-PL" smtClean="0"/>
              <a:t>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332099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784BC-5960-4339-A301-127FCBF9717F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332099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784BC-5960-4339-A301-127FCBF9717F}" type="slidenum">
              <a:rPr lang="pl-PL" smtClean="0"/>
              <a:t>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332099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784BC-5960-4339-A301-127FCBF9717F}" type="slidenum">
              <a:rPr lang="pl-PL" smtClean="0"/>
              <a:t>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332099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784BC-5960-4339-A301-127FCBF9717F}" type="slidenum">
              <a:rPr lang="pl-PL" smtClean="0"/>
              <a:t>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332099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784BC-5960-4339-A301-127FCBF9717F}" type="slidenum">
              <a:rPr lang="pl-PL" smtClean="0"/>
              <a:t>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332099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784BC-5960-4339-A301-127FCBF9717F}" type="slidenum">
              <a:rPr lang="pl-PL" smtClean="0"/>
              <a:t>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332099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784BC-5960-4339-A301-127FCBF9717F}" type="slidenum">
              <a:rPr lang="pl-PL" smtClean="0"/>
              <a:t>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332099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784BC-5960-4339-A301-127FCBF9717F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332099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784BC-5960-4339-A301-127FCBF9717F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33209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90771-D78A-4773-8185-89D05493AC87}" type="datetimeFigureOut">
              <a:rPr lang="pl-PL" smtClean="0"/>
              <a:t>2021-03-05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E6EB-68B9-4939-B43A-54AA63CE370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01276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90771-D78A-4773-8185-89D05493AC87}" type="datetimeFigureOut">
              <a:rPr lang="pl-PL" smtClean="0"/>
              <a:t>2021-03-05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E6EB-68B9-4939-B43A-54AA63CE370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74800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90771-D78A-4773-8185-89D05493AC87}" type="datetimeFigureOut">
              <a:rPr lang="pl-PL" smtClean="0"/>
              <a:t>2021-03-05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E6EB-68B9-4939-B43A-54AA63CE370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12484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90771-D78A-4773-8185-89D05493AC87}" type="datetimeFigureOut">
              <a:rPr lang="pl-PL" smtClean="0"/>
              <a:t>2021-03-05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E6EB-68B9-4939-B43A-54AA63CE370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59331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90771-D78A-4773-8185-89D05493AC87}" type="datetimeFigureOut">
              <a:rPr lang="pl-PL" smtClean="0"/>
              <a:t>2021-03-05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E6EB-68B9-4939-B43A-54AA63CE370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8836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90771-D78A-4773-8185-89D05493AC87}" type="datetimeFigureOut">
              <a:rPr lang="pl-PL" smtClean="0"/>
              <a:t>2021-03-05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E6EB-68B9-4939-B43A-54AA63CE370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4766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90771-D78A-4773-8185-89D05493AC87}" type="datetimeFigureOut">
              <a:rPr lang="pl-PL" smtClean="0"/>
              <a:t>2021-03-05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E6EB-68B9-4939-B43A-54AA63CE370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33820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90771-D78A-4773-8185-89D05493AC87}" type="datetimeFigureOut">
              <a:rPr lang="pl-PL" smtClean="0"/>
              <a:t>2021-03-05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E6EB-68B9-4939-B43A-54AA63CE370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38563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90771-D78A-4773-8185-89D05493AC87}" type="datetimeFigureOut">
              <a:rPr lang="pl-PL" smtClean="0"/>
              <a:t>2021-03-05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E6EB-68B9-4939-B43A-54AA63CE370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77951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90771-D78A-4773-8185-89D05493AC87}" type="datetimeFigureOut">
              <a:rPr lang="pl-PL" smtClean="0"/>
              <a:t>2021-03-05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E6EB-68B9-4939-B43A-54AA63CE370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02323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90771-D78A-4773-8185-89D05493AC87}" type="datetimeFigureOut">
              <a:rPr lang="pl-PL" smtClean="0"/>
              <a:t>2021-03-05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E6EB-68B9-4939-B43A-54AA63CE370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01311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C90771-D78A-4773-8185-89D05493AC87}" type="datetimeFigureOut">
              <a:rPr lang="pl-PL" smtClean="0"/>
              <a:t>2021-03-05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DE6EB-68B9-4939-B43A-54AA63CE370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75690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tm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tm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tm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tm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tm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tm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tm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tm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tm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Obraz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5229200"/>
            <a:ext cx="1224136" cy="1008111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="" xmlns:a16="http://schemas.microsoft.com/office/drawing/2014/main" id="{3539B9C8-90E8-41AF-B35E-63EE09ED9D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7772400" cy="2160240"/>
          </a:xfrm>
        </p:spPr>
        <p:txBody>
          <a:bodyPr>
            <a:normAutofit/>
          </a:bodyPr>
          <a:lstStyle/>
          <a:p>
            <a:r>
              <a:rPr lang="pl-PL" sz="3600" dirty="0" smtClean="0"/>
              <a:t>„Raz za mokro, raz za sucho</a:t>
            </a:r>
            <a:r>
              <a:rPr lang="pl-PL" sz="3600" dirty="0" smtClean="0"/>
              <a:t>”. </a:t>
            </a:r>
            <a:r>
              <a:rPr lang="pl-PL" sz="3600" dirty="0"/>
              <a:t>S</a:t>
            </a:r>
            <a:r>
              <a:rPr lang="pl-PL" sz="3600" dirty="0" smtClean="0"/>
              <a:t>uchość </a:t>
            </a:r>
            <a:r>
              <a:rPr lang="pl-PL" sz="3600" dirty="0" smtClean="0"/>
              <a:t>pochwy i nadmierna wydzielina w trakcie leczenia hormonalnego</a:t>
            </a:r>
            <a:endParaRPr lang="pl-PL" sz="3600" dirty="0"/>
          </a:p>
        </p:txBody>
      </p:sp>
      <p:sp>
        <p:nvSpPr>
          <p:cNvPr id="3" name="Podtytuł 2">
            <a:extLst>
              <a:ext uri="{FF2B5EF4-FFF2-40B4-BE49-F238E27FC236}">
                <a16:creationId xmlns="" xmlns:a16="http://schemas.microsoft.com/office/drawing/2014/main" id="{AF5C06B2-9E57-44B2-A17D-8CBE89990D5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sz="2400" dirty="0" smtClean="0"/>
              <a:t>Marzena Chajewska-Ciekańska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6929143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Obraz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5229200"/>
            <a:ext cx="1224136" cy="1008111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="" xmlns:a16="http://schemas.microsoft.com/office/drawing/2014/main" id="{E8A6D160-5292-4A69-93AE-5FB2CE005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.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5C6D0395-5952-4E20-BA33-B77E51D778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sz="2400" dirty="0" smtClean="0"/>
          </a:p>
          <a:p>
            <a:pPr marL="0" indent="0">
              <a:buNone/>
            </a:pPr>
            <a:r>
              <a:rPr lang="pl-PL" sz="2400" dirty="0" smtClean="0"/>
              <a:t>  </a:t>
            </a:r>
          </a:p>
          <a:p>
            <a:pPr marL="0" indent="0">
              <a:buNone/>
            </a:pPr>
            <a:r>
              <a:rPr lang="pl-PL" sz="2400" dirty="0" smtClean="0"/>
              <a:t>        </a:t>
            </a:r>
          </a:p>
          <a:p>
            <a:pPr marL="0" indent="0">
              <a:buNone/>
            </a:pPr>
            <a:r>
              <a:rPr lang="pl-PL" sz="2400" dirty="0" smtClean="0"/>
              <a:t> 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678287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9" y="0"/>
            <a:ext cx="9144000" cy="6858000"/>
          </a:xfrm>
          <a:prstGeom prst="rect">
            <a:avLst/>
          </a:prstGeom>
        </p:spPr>
      </p:pic>
      <p:pic>
        <p:nvPicPr>
          <p:cNvPr id="5" name="Obraz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5229200"/>
            <a:ext cx="1224136" cy="1008111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="" xmlns:a16="http://schemas.microsoft.com/office/drawing/2014/main" id="{E8A6D160-5292-4A69-93AE-5FB2CE005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 smtClean="0"/>
              <a:t>Metody leczenia raka piersi</a:t>
            </a:r>
            <a:endParaRPr lang="pl-PL" sz="36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5C6D0395-5952-4E20-BA33-B77E51D778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525963"/>
          </a:xfrm>
        </p:spPr>
        <p:txBody>
          <a:bodyPr>
            <a:normAutofit/>
          </a:bodyPr>
          <a:lstStyle/>
          <a:p>
            <a:r>
              <a:rPr lang="pl-PL" sz="2400" dirty="0" smtClean="0"/>
              <a:t>Leczenie </a:t>
            </a:r>
            <a:r>
              <a:rPr lang="pl-PL" sz="2400" dirty="0" smtClean="0"/>
              <a:t>chirurgiczne</a:t>
            </a:r>
          </a:p>
          <a:p>
            <a:r>
              <a:rPr lang="pl-PL" sz="2400" dirty="0" smtClean="0"/>
              <a:t>Leczenie cytostatykami</a:t>
            </a:r>
          </a:p>
          <a:p>
            <a:r>
              <a:rPr lang="pl-PL" sz="2400" b="1" dirty="0" smtClean="0"/>
              <a:t>Leczenie hormonalne</a:t>
            </a:r>
          </a:p>
          <a:p>
            <a:r>
              <a:rPr lang="pl-PL" sz="2400" dirty="0" smtClean="0"/>
              <a:t>Leczenie immunologiczne</a:t>
            </a:r>
          </a:p>
          <a:p>
            <a:r>
              <a:rPr lang="pl-PL" sz="2400" dirty="0" smtClean="0"/>
              <a:t>Leczenie promieniami jonizującymi</a:t>
            </a:r>
          </a:p>
          <a:p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274513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27384"/>
            <a:ext cx="9144000" cy="6858000"/>
          </a:xfrm>
          <a:prstGeom prst="rect">
            <a:avLst/>
          </a:prstGeom>
        </p:spPr>
      </p:pic>
      <p:pic>
        <p:nvPicPr>
          <p:cNvPr id="5" name="Obraz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5229200"/>
            <a:ext cx="1224136" cy="1008111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="" xmlns:a16="http://schemas.microsoft.com/office/drawing/2014/main" id="{E8A6D160-5292-4A69-93AE-5FB2CE005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764704"/>
            <a:ext cx="8229600" cy="864096"/>
          </a:xfrm>
        </p:spPr>
        <p:txBody>
          <a:bodyPr>
            <a:normAutofit/>
          </a:bodyPr>
          <a:lstStyle/>
          <a:p>
            <a:r>
              <a:rPr lang="pl-PL" sz="3600" dirty="0" smtClean="0"/>
              <a:t>Hormonozależne raki piersi</a:t>
            </a:r>
            <a:endParaRPr lang="pl-PL" sz="36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5C6D0395-5952-4E20-BA33-B77E51D778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176463"/>
          </a:xfrm>
        </p:spPr>
        <p:txBody>
          <a:bodyPr>
            <a:normAutofit/>
          </a:bodyPr>
          <a:lstStyle/>
          <a:p>
            <a:r>
              <a:rPr lang="pl-PL" sz="2400" dirty="0" smtClean="0"/>
              <a:t>stanowią 70% wszystkich raków piersi</a:t>
            </a:r>
            <a:endParaRPr lang="pl-PL" sz="2400" dirty="0"/>
          </a:p>
          <a:p>
            <a:r>
              <a:rPr lang="pl-PL" sz="2400" dirty="0" smtClean="0"/>
              <a:t>posiadają receptory dla estrogenów i progesteronu (ER i PgR)</a:t>
            </a:r>
          </a:p>
          <a:p>
            <a:r>
              <a:rPr lang="pl-PL" sz="2400" dirty="0" smtClean="0"/>
              <a:t>aktywacja receptorów estrogenowych w komórkach raka piersi wiąże się z nadmiernym dzieleniem się komórek (proliferacją), powstawaniem przerzutów, brakiem apoptozy (naturalnej śmierci komórki), tworzeniem nowych naczyń </a:t>
            </a:r>
            <a:r>
              <a:rPr lang="pl-PL" sz="2400" dirty="0" smtClean="0"/>
              <a:t>(angiogenezą) - postęp </a:t>
            </a:r>
            <a:r>
              <a:rPr lang="pl-PL" sz="2400" dirty="0" smtClean="0"/>
              <a:t>choroby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455369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Obraz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5229200"/>
            <a:ext cx="1224136" cy="1008111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="" xmlns:a16="http://schemas.microsoft.com/office/drawing/2014/main" id="{E8A6D160-5292-4A69-93AE-5FB2CE005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 smtClean="0"/>
              <a:t>Źródła </a:t>
            </a:r>
            <a:r>
              <a:rPr lang="pl-PL" sz="3600" dirty="0" smtClean="0"/>
              <a:t>estrogenów</a:t>
            </a:r>
            <a:endParaRPr lang="pl-PL" sz="36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5C6D0395-5952-4E20-BA33-B77E51D778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l-PL" sz="2400" dirty="0" smtClean="0"/>
              <a:t>Jajniki- główne miejsce syntezy estrogenów u kobiet miesiączkujących, podlega regulacji przez centralny układ nerwowy: podwzgórze (gonadoliberyny), przysadka mózgowa (gonadotropiny)</a:t>
            </a:r>
          </a:p>
          <a:p>
            <a:pPr>
              <a:lnSpc>
                <a:spcPct val="150000"/>
              </a:lnSpc>
            </a:pPr>
            <a:r>
              <a:rPr lang="pl-PL" sz="2400" dirty="0" smtClean="0"/>
              <a:t>Pozajajnikowa synteza </a:t>
            </a:r>
            <a:r>
              <a:rPr lang="pl-PL" sz="2400" dirty="0" smtClean="0"/>
              <a:t>estrogenów - </a:t>
            </a:r>
            <a:r>
              <a:rPr lang="pl-PL" sz="2400" dirty="0" smtClean="0"/>
              <a:t>u kobiet po menopauzie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sz="2400" dirty="0"/>
              <a:t> </a:t>
            </a:r>
            <a:r>
              <a:rPr lang="pl-PL" sz="2400" dirty="0" smtClean="0"/>
              <a:t>    (w tkance tłuszczowej, mięśniowej, wątrobie</a:t>
            </a:r>
            <a:r>
              <a:rPr lang="pl-PL" sz="2400" dirty="0"/>
              <a:t> </a:t>
            </a:r>
            <a:r>
              <a:rPr lang="pl-PL" sz="2400" dirty="0" smtClean="0"/>
              <a:t>i w piersi </a:t>
            </a:r>
            <a:r>
              <a:rPr lang="pl-PL" sz="2400" dirty="0" smtClean="0"/>
              <a:t>pod wpływem </a:t>
            </a:r>
            <a:r>
              <a:rPr lang="pl-PL" sz="2400" dirty="0" smtClean="0"/>
              <a:t>aromatazy z androgenów)         </a:t>
            </a:r>
          </a:p>
          <a:p>
            <a:pPr marL="0" indent="0">
              <a:buNone/>
            </a:pPr>
            <a:r>
              <a:rPr lang="pl-PL" sz="2400" dirty="0" smtClean="0"/>
              <a:t> 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758320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Obraz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5229200"/>
            <a:ext cx="1224136" cy="1008111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="" xmlns:a16="http://schemas.microsoft.com/office/drawing/2014/main" id="{E8A6D160-5292-4A69-93AE-5FB2CE005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 smtClean="0"/>
              <a:t>Hormonoterapia</a:t>
            </a:r>
            <a:endParaRPr lang="pl-PL" sz="36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5C6D0395-5952-4E20-BA33-B77E51D778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147248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sz="2400" dirty="0" smtClean="0"/>
              <a:t>    </a:t>
            </a:r>
            <a:r>
              <a:rPr lang="pl-PL" sz="2600" dirty="0" smtClean="0"/>
              <a:t>Cel- zmiana środowiska, w którym rozwija się nowotwór przez:</a:t>
            </a:r>
          </a:p>
          <a:p>
            <a:pPr marL="0" indent="0">
              <a:buNone/>
            </a:pPr>
            <a:endParaRPr lang="pl-PL" sz="2600" dirty="0" smtClean="0"/>
          </a:p>
          <a:p>
            <a:r>
              <a:rPr lang="pl-PL" sz="2600" dirty="0" smtClean="0"/>
              <a:t>Obniżenie poziomu estrogenów (wyłączenie funkcji jajników – analogi gonadoliberyn</a:t>
            </a:r>
            <a:r>
              <a:rPr lang="pl-PL" sz="2600" dirty="0"/>
              <a:t> </a:t>
            </a:r>
            <a:r>
              <a:rPr lang="pl-PL" sz="2600" dirty="0" smtClean="0"/>
              <a:t>np</a:t>
            </a:r>
            <a:r>
              <a:rPr lang="pl-PL" sz="2600" dirty="0" smtClean="0"/>
              <a:t>. goserelina</a:t>
            </a:r>
            <a:r>
              <a:rPr lang="pl-PL" sz="2600" dirty="0" smtClean="0"/>
              <a:t>, hamowanie aromatazy- inhibitory </a:t>
            </a:r>
            <a:r>
              <a:rPr lang="pl-PL" sz="2600" dirty="0" smtClean="0"/>
              <a:t>aromatazy, </a:t>
            </a:r>
            <a:r>
              <a:rPr lang="pl-PL" sz="2600" dirty="0" smtClean="0"/>
              <a:t>np. letrozol, anastrozol, eksemestan)</a:t>
            </a:r>
          </a:p>
          <a:p>
            <a:endParaRPr lang="pl-PL" sz="2600" dirty="0" smtClean="0"/>
          </a:p>
          <a:p>
            <a:r>
              <a:rPr lang="pl-PL" sz="2600" dirty="0" smtClean="0"/>
              <a:t>Zastosowanie leków blokujących receptor estrogenowy (</a:t>
            </a:r>
            <a:r>
              <a:rPr lang="pl-PL" sz="2600" dirty="0" smtClean="0"/>
              <a:t>antyestrogeny</a:t>
            </a:r>
            <a:r>
              <a:rPr lang="pl-PL" sz="2600" dirty="0"/>
              <a:t>,</a:t>
            </a:r>
            <a:r>
              <a:rPr lang="pl-PL" sz="2600" dirty="0" smtClean="0"/>
              <a:t>  </a:t>
            </a:r>
            <a:r>
              <a:rPr lang="pl-PL" sz="2600" dirty="0" smtClean="0"/>
              <a:t>np. Tamoxifen, Fulvestrant)</a:t>
            </a:r>
            <a:endParaRPr lang="pl-PL" sz="2600" dirty="0"/>
          </a:p>
          <a:p>
            <a:pPr marL="0" indent="0">
              <a:buNone/>
            </a:pPr>
            <a:r>
              <a:rPr lang="pl-PL" sz="2600" dirty="0" smtClean="0"/>
              <a:t>  </a:t>
            </a:r>
          </a:p>
          <a:p>
            <a:pPr marL="0" indent="0">
              <a:buNone/>
            </a:pPr>
            <a:r>
              <a:rPr lang="pl-PL" sz="2400" dirty="0" smtClean="0"/>
              <a:t>        </a:t>
            </a:r>
          </a:p>
          <a:p>
            <a:pPr marL="0" indent="0">
              <a:buNone/>
            </a:pPr>
            <a:r>
              <a:rPr lang="pl-PL" sz="2400" dirty="0" smtClean="0"/>
              <a:t> 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407767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" y="116632"/>
            <a:ext cx="9144000" cy="6858000"/>
          </a:xfrm>
          <a:prstGeom prst="rect">
            <a:avLst/>
          </a:prstGeom>
        </p:spPr>
      </p:pic>
      <p:pic>
        <p:nvPicPr>
          <p:cNvPr id="5" name="Obraz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5229200"/>
            <a:ext cx="1224136" cy="1008111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="" xmlns:a16="http://schemas.microsoft.com/office/drawing/2014/main" id="{E8A6D160-5292-4A69-93AE-5FB2CE005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152128"/>
          </a:xfrm>
        </p:spPr>
        <p:txBody>
          <a:bodyPr>
            <a:normAutofit/>
          </a:bodyPr>
          <a:lstStyle/>
          <a:p>
            <a:r>
              <a:rPr lang="pl-PL" sz="3600" dirty="0" smtClean="0"/>
              <a:t>Objawy </a:t>
            </a:r>
            <a:r>
              <a:rPr lang="pl-PL" sz="3600" dirty="0" smtClean="0"/>
              <a:t>uboczne hormonoterapii</a:t>
            </a:r>
            <a:endParaRPr lang="pl-PL" sz="36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5C6D0395-5952-4E20-BA33-B77E51D778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2132856"/>
            <a:ext cx="7704856" cy="3993307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sz="2600" dirty="0" smtClean="0"/>
              <a:t>Uderzenia gorąca, zaczerwienienie twarzy, bóle kości, stawów, problemy ze skupieniem uwagi i pamięcią, bezsenność, niepokój, lęk, depresja, osteoporoza, tycie, obniżenie libido, </a:t>
            </a:r>
            <a:r>
              <a:rPr lang="pl-PL" sz="2600" b="1" dirty="0" smtClean="0"/>
              <a:t>suchość pochwy, </a:t>
            </a:r>
            <a:r>
              <a:rPr lang="pl-PL" sz="2600" dirty="0" smtClean="0"/>
              <a:t>wysiłkowe nietrzymanie </a:t>
            </a:r>
            <a:r>
              <a:rPr lang="pl-PL" sz="2600" dirty="0" smtClean="0"/>
              <a:t>moczu.</a:t>
            </a:r>
            <a:endParaRPr lang="pl-PL" sz="26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pl-PL" sz="2600" dirty="0" smtClean="0"/>
              <a:t>  </a:t>
            </a:r>
            <a:endParaRPr lang="pl-PL" sz="2600" b="1" dirty="0" smtClean="0"/>
          </a:p>
          <a:p>
            <a:pPr marL="0" indent="0">
              <a:buNone/>
            </a:pPr>
            <a:r>
              <a:rPr lang="pl-PL" sz="2400" b="1" dirty="0" smtClean="0"/>
              <a:t>        </a:t>
            </a:r>
          </a:p>
          <a:p>
            <a:pPr marL="0" indent="0">
              <a:buNone/>
            </a:pPr>
            <a:r>
              <a:rPr lang="pl-PL" sz="2400" dirty="0" smtClean="0"/>
              <a:t> 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73282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Obraz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5229200"/>
            <a:ext cx="1224136" cy="1008111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="" xmlns:a16="http://schemas.microsoft.com/office/drawing/2014/main" id="{E8A6D160-5292-4A69-93AE-5FB2CE005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/>
          <a:lstStyle/>
          <a:p>
            <a:r>
              <a:rPr lang="pl-PL" dirty="0" smtClean="0"/>
              <a:t> </a:t>
            </a:r>
            <a:r>
              <a:rPr lang="pl-PL" sz="3600" dirty="0" smtClean="0"/>
              <a:t>Suchość pochwy</a:t>
            </a:r>
            <a:endParaRPr lang="pl-PL" sz="36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5C6D0395-5952-4E20-BA33-B77E51D778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412776"/>
            <a:ext cx="7920880" cy="4713387"/>
          </a:xfrm>
        </p:spPr>
        <p:txBody>
          <a:bodyPr>
            <a:noAutofit/>
          </a:bodyPr>
          <a:lstStyle/>
          <a:p>
            <a:r>
              <a:rPr lang="pl-PL" sz="2200" dirty="0" smtClean="0"/>
              <a:t>Związana jest z niedostatkiem estrogenów, które mają decydujący wpływ na jakość błony śluzowej pochwy (wzrost i dojrzewanie komórek nabłonka, mitotyczny wpływ na jego wszystkie warstwy, złuszczanie komórek </a:t>
            </a:r>
            <a:r>
              <a:rPr lang="pl-PL" sz="2200" dirty="0" smtClean="0"/>
              <a:t>kwasochłonnych) </a:t>
            </a:r>
            <a:endParaRPr lang="pl-PL" sz="2200" dirty="0" smtClean="0"/>
          </a:p>
          <a:p>
            <a:r>
              <a:rPr lang="pl-PL" sz="2200" dirty="0" smtClean="0"/>
              <a:t>Nabłonek </a:t>
            </a:r>
            <a:r>
              <a:rPr lang="pl-PL" sz="2200" dirty="0" smtClean="0"/>
              <a:t>- wielowarstwowy </a:t>
            </a:r>
            <a:r>
              <a:rPr lang="pl-PL" sz="2200" dirty="0" smtClean="0"/>
              <a:t>nierogowaciejący płaski, bogaty w glikogen, elastyczny, sprężysty. Pochwa nawilżana jest przez wydzielinę powstającą ze złuszczającego się nabłonka i odpływającą </a:t>
            </a:r>
            <a:r>
              <a:rPr lang="pl-PL" sz="2200" dirty="0" smtClean="0"/>
              <a:t>wydzieliną </a:t>
            </a:r>
            <a:r>
              <a:rPr lang="pl-PL" sz="2200" dirty="0" smtClean="0"/>
              <a:t>z szyjki macicy. </a:t>
            </a:r>
          </a:p>
          <a:p>
            <a:pPr marL="0" indent="0">
              <a:buNone/>
            </a:pPr>
            <a:r>
              <a:rPr lang="pl-PL" sz="2200" dirty="0" smtClean="0"/>
              <a:t>      Zawiera </a:t>
            </a:r>
            <a:r>
              <a:rPr lang="pl-PL" sz="2200" dirty="0" smtClean="0"/>
              <a:t>kwas mlekowy wytwarzany z glikogenu przez pałeczki </a:t>
            </a:r>
            <a:r>
              <a:rPr lang="pl-PL" sz="2200" dirty="0" smtClean="0"/>
              <a:t>     kwasu mlekowego</a:t>
            </a:r>
            <a:r>
              <a:rPr lang="pl-PL" sz="1800" dirty="0" smtClean="0"/>
              <a:t>.   </a:t>
            </a:r>
            <a:endParaRPr lang="pl-PL" sz="1800" dirty="0" smtClean="0"/>
          </a:p>
          <a:p>
            <a:pPr marL="0" indent="0">
              <a:lnSpc>
                <a:spcPct val="170000"/>
              </a:lnSpc>
              <a:buNone/>
            </a:pPr>
            <a:r>
              <a:rPr lang="pl-PL" sz="1800" dirty="0" smtClean="0"/>
              <a:t>        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pl-PL" sz="1800" dirty="0" smtClean="0"/>
              <a:t> </a:t>
            </a:r>
            <a:endParaRPr lang="pl-PL" sz="1800" dirty="0"/>
          </a:p>
        </p:txBody>
      </p:sp>
    </p:spTree>
    <p:extLst>
      <p:ext uri="{BB962C8B-B14F-4D97-AF65-F5344CB8AC3E}">
        <p14:creationId xmlns:p14="http://schemas.microsoft.com/office/powerpoint/2010/main" val="12803904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Obraz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5229200"/>
            <a:ext cx="1224136" cy="1008111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="" xmlns:a16="http://schemas.microsoft.com/office/drawing/2014/main" id="{E8A6D160-5292-4A69-93AE-5FB2CE005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 smtClean="0"/>
              <a:t>Suchość pochwy i jej objawy</a:t>
            </a:r>
            <a:endParaRPr lang="pl-PL" sz="36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5C6D0395-5952-4E20-BA33-B77E51D778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600200"/>
            <a:ext cx="7920880" cy="4525963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60000"/>
              </a:lnSpc>
            </a:pPr>
            <a:r>
              <a:rPr lang="pl-PL" sz="3100" dirty="0" smtClean="0"/>
              <a:t>Niedobór estrogenów: 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pl-PL" sz="3100" dirty="0" smtClean="0"/>
              <a:t>    </a:t>
            </a:r>
            <a:r>
              <a:rPr lang="pl-PL" sz="3100" dirty="0" smtClean="0"/>
              <a:t>- Zanik </a:t>
            </a:r>
            <a:r>
              <a:rPr lang="pl-PL" sz="3100" dirty="0" smtClean="0"/>
              <a:t>błony śluzowej pochwy ( mniej komórek ulega </a:t>
            </a:r>
            <a:r>
              <a:rPr lang="pl-PL" sz="3100" dirty="0" smtClean="0"/>
              <a:t>    złuszczaniu</a:t>
            </a:r>
            <a:r>
              <a:rPr lang="pl-PL" sz="3100" dirty="0" smtClean="0"/>
              <a:t>,  </a:t>
            </a:r>
            <a:r>
              <a:rPr lang="pl-PL" sz="3100" dirty="0" smtClean="0"/>
              <a:t> maleje </a:t>
            </a:r>
            <a:r>
              <a:rPr lang="pl-PL" sz="3100" dirty="0" smtClean="0"/>
              <a:t>ilość wydzieliny, wzrasta </a:t>
            </a:r>
            <a:r>
              <a:rPr lang="pl-PL" sz="3100" dirty="0" err="1" smtClean="0"/>
              <a:t>pH</a:t>
            </a:r>
            <a:r>
              <a:rPr lang="pl-PL" sz="3100" dirty="0" smtClean="0"/>
              <a:t>, rośnie podatność na zakażenia ( drobnoustroje z cewki moczowej, odbytu)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pl-PL" sz="3100" dirty="0" smtClean="0"/>
              <a:t>    Dyskomfort </a:t>
            </a:r>
            <a:r>
              <a:rPr lang="pl-PL" sz="3100" dirty="0" smtClean="0"/>
              <a:t>miejsc intymnych (swędzenie, pieczenie, </a:t>
            </a:r>
            <a:r>
              <a:rPr lang="pl-PL" sz="3100" dirty="0" smtClean="0"/>
              <a:t>   dyspareunia</a:t>
            </a:r>
            <a:r>
              <a:rPr lang="pl-PL" sz="3100" dirty="0" smtClean="0"/>
              <a:t>, ból przy chodzeniu)</a:t>
            </a:r>
          </a:p>
          <a:p>
            <a:pPr marL="0" indent="0">
              <a:buNone/>
            </a:pPr>
            <a:r>
              <a:rPr lang="pl-PL" sz="3100" dirty="0" smtClean="0"/>
              <a:t>  </a:t>
            </a:r>
          </a:p>
          <a:p>
            <a:pPr marL="0" indent="0">
              <a:buNone/>
            </a:pPr>
            <a:r>
              <a:rPr lang="pl-PL" sz="2400" dirty="0" smtClean="0"/>
              <a:t>        </a:t>
            </a:r>
          </a:p>
          <a:p>
            <a:pPr marL="0" indent="0">
              <a:buNone/>
            </a:pPr>
            <a:r>
              <a:rPr lang="pl-PL" sz="2400" dirty="0" smtClean="0"/>
              <a:t> 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129417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Obraz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5229200"/>
            <a:ext cx="1224136" cy="1008111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="" xmlns:a16="http://schemas.microsoft.com/office/drawing/2014/main" id="{E8A6D160-5292-4A69-93AE-5FB2CE005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52128"/>
          </a:xfrm>
        </p:spPr>
        <p:txBody>
          <a:bodyPr>
            <a:normAutofit/>
          </a:bodyPr>
          <a:lstStyle/>
          <a:p>
            <a:r>
              <a:rPr lang="pl-PL" sz="3600" dirty="0" smtClean="0"/>
              <a:t>Metody poprawiające nawilżenie pochwy</a:t>
            </a:r>
            <a:endParaRPr lang="pl-PL" sz="36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5C6D0395-5952-4E20-BA33-B77E51D778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l-PL" sz="2400" dirty="0" smtClean="0"/>
              <a:t>leczenie hormonalne - </a:t>
            </a:r>
            <a:r>
              <a:rPr lang="pl-PL" sz="2400" dirty="0" smtClean="0"/>
              <a:t>nie zalecane w przypadku raka piersi</a:t>
            </a:r>
          </a:p>
          <a:p>
            <a:pPr>
              <a:lnSpc>
                <a:spcPct val="150000"/>
              </a:lnSpc>
            </a:pPr>
            <a:r>
              <a:rPr lang="pl-PL" sz="2400" dirty="0" smtClean="0"/>
              <a:t>stosowanie preparatów działających miejscowo</a:t>
            </a:r>
          </a:p>
          <a:p>
            <a:pPr>
              <a:lnSpc>
                <a:spcPct val="150000"/>
              </a:lnSpc>
            </a:pPr>
            <a:r>
              <a:rPr lang="pl-PL" sz="2400" dirty="0" smtClean="0"/>
              <a:t>laseroterapia.</a:t>
            </a:r>
            <a:endParaRPr lang="pl-PL" sz="2400" dirty="0" smtClean="0"/>
          </a:p>
          <a:p>
            <a:pPr marL="0" indent="0">
              <a:buNone/>
            </a:pPr>
            <a:r>
              <a:rPr lang="pl-PL" sz="2400" dirty="0" smtClean="0"/>
              <a:t>  </a:t>
            </a:r>
          </a:p>
          <a:p>
            <a:pPr marL="0" indent="0">
              <a:buNone/>
            </a:pPr>
            <a:r>
              <a:rPr lang="pl-PL" sz="2400" dirty="0" smtClean="0"/>
              <a:t>        </a:t>
            </a:r>
          </a:p>
          <a:p>
            <a:pPr marL="0" indent="0">
              <a:buNone/>
            </a:pPr>
            <a:r>
              <a:rPr lang="pl-PL" sz="2400" dirty="0" smtClean="0"/>
              <a:t> 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14743526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575</TotalTime>
  <Words>422</Words>
  <Application>Microsoft Office PowerPoint</Application>
  <PresentationFormat>Pokaz na ekranie (4:3)</PresentationFormat>
  <Paragraphs>66</Paragraphs>
  <Slides>10</Slides>
  <Notes>10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1" baseType="lpstr">
      <vt:lpstr>Motyw pakietu Office</vt:lpstr>
      <vt:lpstr>„Raz za mokro, raz za sucho”. Suchość pochwy i nadmierna wydzielina w trakcie leczenia hormonalnego</vt:lpstr>
      <vt:lpstr>Metody leczenia raka piersi</vt:lpstr>
      <vt:lpstr>Hormonozależne raki piersi</vt:lpstr>
      <vt:lpstr>Źródła estrogenów</vt:lpstr>
      <vt:lpstr>Hormonoterapia</vt:lpstr>
      <vt:lpstr>Objawy uboczne hormonoterapii</vt:lpstr>
      <vt:lpstr> Suchość pochwy</vt:lpstr>
      <vt:lpstr>Suchość pochwy i jej objawy</vt:lpstr>
      <vt:lpstr>Metody poprawiające nawilżenie pochwy</vt:lpstr>
      <vt:lpstr>.</vt:lpstr>
    </vt:vector>
  </TitlesOfParts>
  <Company>Sil-art Rycho444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ada</dc:creator>
  <cp:lastModifiedBy>Marzena Chajewska</cp:lastModifiedBy>
  <cp:revision>63</cp:revision>
  <dcterms:created xsi:type="dcterms:W3CDTF">2018-09-26T17:37:19Z</dcterms:created>
  <dcterms:modified xsi:type="dcterms:W3CDTF">2021-03-05T13:02:36Z</dcterms:modified>
</cp:coreProperties>
</file>