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2EE7C-434F-4509-B1A2-EB0D94245DD0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784BC-5960-4339-A301-127FCBF971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43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784BC-5960-4339-A301-127FCBF9717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20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27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8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48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33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83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6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382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5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9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32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31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0771-D78A-4773-8185-89D05493AC87}" type="datetimeFigureOut">
              <a:rPr lang="pl-PL" smtClean="0"/>
              <a:t>2021-03-05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E6EB-68B9-4939-B43A-54AA63CE37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6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539B9C8-90E8-41AF-B35E-63EE09ED9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16024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„Raz za mokro, raz za sucho</a:t>
            </a:r>
            <a:r>
              <a:rPr lang="pl-PL" sz="3600" dirty="0" smtClean="0"/>
              <a:t>”. </a:t>
            </a:r>
            <a:r>
              <a:rPr lang="pl-PL" sz="3600" dirty="0"/>
              <a:t>S</a:t>
            </a:r>
            <a:r>
              <a:rPr lang="pl-PL" sz="3600" dirty="0" smtClean="0"/>
              <a:t>uchość </a:t>
            </a:r>
            <a:r>
              <a:rPr lang="pl-PL" sz="3600" dirty="0" smtClean="0"/>
              <a:t>pochwy i nadmierna wydzielina w trakcie leczenia hormonalnego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AF5C06B2-9E57-44B2-A17D-8CBE89990D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Marzena Chajewska-Ciekańska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9291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  </a:t>
            </a:r>
          </a:p>
          <a:p>
            <a:pPr marL="0" indent="0">
              <a:buNone/>
            </a:pPr>
            <a:r>
              <a:rPr lang="pl-PL" sz="2400" dirty="0" smtClean="0"/>
              <a:t>       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7828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Metody leczenia raka piersi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Leczenie </a:t>
            </a:r>
            <a:r>
              <a:rPr lang="pl-PL" sz="2400" dirty="0" smtClean="0"/>
              <a:t>chirurgiczne</a:t>
            </a:r>
          </a:p>
          <a:p>
            <a:r>
              <a:rPr lang="pl-PL" sz="2400" dirty="0" smtClean="0"/>
              <a:t>Leczenie cytostatykami</a:t>
            </a:r>
          </a:p>
          <a:p>
            <a:r>
              <a:rPr lang="pl-PL" sz="2400" b="1" dirty="0" smtClean="0"/>
              <a:t>Leczenie hormonalne</a:t>
            </a:r>
          </a:p>
          <a:p>
            <a:r>
              <a:rPr lang="pl-PL" sz="2400" dirty="0" smtClean="0"/>
              <a:t>Leczenie immunologiczne</a:t>
            </a:r>
          </a:p>
          <a:p>
            <a:r>
              <a:rPr lang="pl-PL" sz="2400" dirty="0" smtClean="0"/>
              <a:t>Leczenie promieniami jonizującymi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7451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27384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864096"/>
          </a:xfrm>
        </p:spPr>
        <p:txBody>
          <a:bodyPr>
            <a:normAutofit/>
          </a:bodyPr>
          <a:lstStyle/>
          <a:p>
            <a:r>
              <a:rPr lang="pl-PL" sz="3600" dirty="0" smtClean="0"/>
              <a:t>Hormonozależne raki piersi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7646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stanowią 70% wszystkich raków piersi</a:t>
            </a:r>
            <a:endParaRPr lang="pl-PL" sz="2400" dirty="0"/>
          </a:p>
          <a:p>
            <a:r>
              <a:rPr lang="pl-PL" sz="2400" dirty="0" smtClean="0"/>
              <a:t>posiadają receptory dla estrogenów i progesteronu (ER i PgR)</a:t>
            </a:r>
          </a:p>
          <a:p>
            <a:r>
              <a:rPr lang="pl-PL" sz="2400" dirty="0" smtClean="0"/>
              <a:t>aktywacja receptorów estrogenowych w komórkach raka piersi wiąże się z nadmiernym dzieleniem się komórek (proliferacją), powstawaniem przerzutów, brakiem apoptozy (naturalnej śmierci komórki), tworzeniem nowych naczyń </a:t>
            </a:r>
            <a:r>
              <a:rPr lang="pl-PL" sz="2400" dirty="0" smtClean="0"/>
              <a:t>(angiogenezą) - postęp </a:t>
            </a:r>
            <a:r>
              <a:rPr lang="pl-PL" sz="2400" dirty="0" smtClean="0"/>
              <a:t>choroby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5536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Źródła </a:t>
            </a:r>
            <a:r>
              <a:rPr lang="pl-PL" sz="3600" dirty="0" smtClean="0"/>
              <a:t>estrogenów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Jajniki- główne miejsce syntezy estrogenów u kobiet miesiączkujących, podlega regulacji przez centralny układ nerwowy: podwzgórze (gonadoliberyny), przysadka mózgowa (gonadotropiny)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Pozajajnikowa synteza </a:t>
            </a:r>
            <a:r>
              <a:rPr lang="pl-PL" sz="2400" dirty="0" smtClean="0"/>
              <a:t>estrogenów - </a:t>
            </a:r>
            <a:r>
              <a:rPr lang="pl-PL" sz="2400" dirty="0" smtClean="0"/>
              <a:t>u kobiet po menopauzie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 </a:t>
            </a:r>
            <a:r>
              <a:rPr lang="pl-PL" sz="2400" dirty="0" smtClean="0"/>
              <a:t>    (w tkance tłuszczowej, mięśniowej, wątrobie</a:t>
            </a:r>
            <a:r>
              <a:rPr lang="pl-PL" sz="2400" dirty="0"/>
              <a:t> </a:t>
            </a:r>
            <a:r>
              <a:rPr lang="pl-PL" sz="2400" dirty="0" smtClean="0"/>
              <a:t>i w piersi </a:t>
            </a:r>
            <a:r>
              <a:rPr lang="pl-PL" sz="2400" dirty="0" smtClean="0"/>
              <a:t>pod wpływem </a:t>
            </a:r>
            <a:r>
              <a:rPr lang="pl-PL" sz="2400" dirty="0" smtClean="0"/>
              <a:t>aromatazy z androgenów)        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5832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Hormonoterapia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 smtClean="0"/>
              <a:t>    </a:t>
            </a:r>
            <a:r>
              <a:rPr lang="pl-PL" sz="2600" dirty="0" smtClean="0"/>
              <a:t>Cel- zmiana środowiska, w którym rozwija się nowotwór przez:</a:t>
            </a:r>
          </a:p>
          <a:p>
            <a:pPr marL="0" indent="0">
              <a:buNone/>
            </a:pPr>
            <a:endParaRPr lang="pl-PL" sz="2600" dirty="0" smtClean="0"/>
          </a:p>
          <a:p>
            <a:r>
              <a:rPr lang="pl-PL" sz="2600" dirty="0" smtClean="0"/>
              <a:t>Obniżenie poziomu estrogenów (wyłączenie funkcji jajników – analogi gonadoliberyn</a:t>
            </a:r>
            <a:r>
              <a:rPr lang="pl-PL" sz="2600" dirty="0"/>
              <a:t> </a:t>
            </a:r>
            <a:r>
              <a:rPr lang="pl-PL" sz="2600" dirty="0" smtClean="0"/>
              <a:t>np</a:t>
            </a:r>
            <a:r>
              <a:rPr lang="pl-PL" sz="2600" dirty="0" smtClean="0"/>
              <a:t>. goserelina</a:t>
            </a:r>
            <a:r>
              <a:rPr lang="pl-PL" sz="2600" dirty="0" smtClean="0"/>
              <a:t>, hamowanie aromatazy- inhibitory </a:t>
            </a:r>
            <a:r>
              <a:rPr lang="pl-PL" sz="2600" dirty="0" smtClean="0"/>
              <a:t>aromatazy, </a:t>
            </a:r>
            <a:r>
              <a:rPr lang="pl-PL" sz="2600" dirty="0" smtClean="0"/>
              <a:t>np. letrozol, anastrozol, eksemestan)</a:t>
            </a:r>
          </a:p>
          <a:p>
            <a:endParaRPr lang="pl-PL" sz="2600" dirty="0" smtClean="0"/>
          </a:p>
          <a:p>
            <a:r>
              <a:rPr lang="pl-PL" sz="2600" dirty="0" smtClean="0"/>
              <a:t>Zastosowanie leków blokujących receptor estrogenowy (</a:t>
            </a:r>
            <a:r>
              <a:rPr lang="pl-PL" sz="2600" dirty="0" smtClean="0"/>
              <a:t>antyestrogeny</a:t>
            </a:r>
            <a:r>
              <a:rPr lang="pl-PL" sz="2600" dirty="0"/>
              <a:t>,</a:t>
            </a:r>
            <a:r>
              <a:rPr lang="pl-PL" sz="2600" dirty="0" smtClean="0"/>
              <a:t>  </a:t>
            </a:r>
            <a:r>
              <a:rPr lang="pl-PL" sz="2600" dirty="0" smtClean="0"/>
              <a:t>np. Tamoxifen, Fulvestrant)</a:t>
            </a: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  </a:t>
            </a:r>
          </a:p>
          <a:p>
            <a:pPr marL="0" indent="0">
              <a:buNone/>
            </a:pPr>
            <a:r>
              <a:rPr lang="pl-PL" sz="2400" dirty="0" smtClean="0"/>
              <a:t>       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776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16632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Objawy </a:t>
            </a:r>
            <a:r>
              <a:rPr lang="pl-PL" sz="3600" dirty="0" smtClean="0"/>
              <a:t>uboczne hormonoterapii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7704856" cy="399330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600" dirty="0" smtClean="0"/>
              <a:t>Uderzenia gorąca, zaczerwienienie twarzy, bóle kości, stawów, problemy ze skupieniem uwagi i pamięcią, bezsenność, niepokój, lęk, depresja, osteoporoza, tycie, obniżenie libido, </a:t>
            </a:r>
            <a:r>
              <a:rPr lang="pl-PL" sz="2600" b="1" dirty="0" smtClean="0"/>
              <a:t>suchość pochwy, </a:t>
            </a:r>
            <a:r>
              <a:rPr lang="pl-PL" sz="2600" dirty="0" smtClean="0"/>
              <a:t>wysiłkowe nietrzymanie </a:t>
            </a:r>
            <a:r>
              <a:rPr lang="pl-PL" sz="2600" dirty="0" smtClean="0"/>
              <a:t>moczu.</a:t>
            </a:r>
            <a:endParaRPr lang="pl-PL" sz="2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l-PL" sz="2600" dirty="0" smtClean="0"/>
              <a:t>  </a:t>
            </a:r>
            <a:endParaRPr lang="pl-PL" sz="2600" b="1" dirty="0" smtClean="0"/>
          </a:p>
          <a:p>
            <a:pPr marL="0" indent="0">
              <a:buNone/>
            </a:pPr>
            <a:r>
              <a:rPr lang="pl-PL" sz="2400" b="1" dirty="0" smtClean="0"/>
              <a:t>       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328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pl-PL" dirty="0" smtClean="0"/>
              <a:t> </a:t>
            </a:r>
            <a:r>
              <a:rPr lang="pl-PL" sz="3600" dirty="0" smtClean="0"/>
              <a:t>Suchość pochwy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2776"/>
            <a:ext cx="7920880" cy="4713387"/>
          </a:xfrm>
        </p:spPr>
        <p:txBody>
          <a:bodyPr>
            <a:noAutofit/>
          </a:bodyPr>
          <a:lstStyle/>
          <a:p>
            <a:r>
              <a:rPr lang="pl-PL" sz="2200" dirty="0" smtClean="0"/>
              <a:t>Związana jest z niedostatkiem estrogenów, które mają decydujący wpływ na jakość błony śluzowej pochwy (wzrost i dojrzewanie komórek nabłonka, mitotyczny wpływ na jego wszystkie warstwy, złuszczanie komórek </a:t>
            </a:r>
            <a:r>
              <a:rPr lang="pl-PL" sz="2200" dirty="0" smtClean="0"/>
              <a:t>kwasochłonnych) </a:t>
            </a:r>
            <a:endParaRPr lang="pl-PL" sz="2200" dirty="0" smtClean="0"/>
          </a:p>
          <a:p>
            <a:r>
              <a:rPr lang="pl-PL" sz="2200" dirty="0" smtClean="0"/>
              <a:t>Nabłonek </a:t>
            </a:r>
            <a:r>
              <a:rPr lang="pl-PL" sz="2200" dirty="0" smtClean="0"/>
              <a:t>- wielowarstwowy </a:t>
            </a:r>
            <a:r>
              <a:rPr lang="pl-PL" sz="2200" dirty="0" smtClean="0"/>
              <a:t>nierogowaciejący płaski, bogaty w glikogen, elastyczny, sprężysty. Pochwa nawilżana jest przez wydzielinę powstającą ze złuszczającego się nabłonka i odpływającą </a:t>
            </a:r>
            <a:r>
              <a:rPr lang="pl-PL" sz="2200" dirty="0" smtClean="0"/>
              <a:t>wydzieliną </a:t>
            </a:r>
            <a:r>
              <a:rPr lang="pl-PL" sz="2200" dirty="0" smtClean="0"/>
              <a:t>z szyjki macicy. </a:t>
            </a:r>
          </a:p>
          <a:p>
            <a:pPr marL="0" indent="0">
              <a:buNone/>
            </a:pPr>
            <a:r>
              <a:rPr lang="pl-PL" sz="2200" dirty="0" smtClean="0"/>
              <a:t>      Zawiera </a:t>
            </a:r>
            <a:r>
              <a:rPr lang="pl-PL" sz="2200" dirty="0" smtClean="0"/>
              <a:t>kwas mlekowy wytwarzany z glikogenu przez pałeczki </a:t>
            </a:r>
            <a:r>
              <a:rPr lang="pl-PL" sz="2200" dirty="0" smtClean="0"/>
              <a:t>     kwasu mlekowego</a:t>
            </a:r>
            <a:r>
              <a:rPr lang="pl-PL" sz="1800" dirty="0" smtClean="0"/>
              <a:t>.   </a:t>
            </a:r>
            <a:endParaRPr lang="pl-PL" sz="18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pl-PL" sz="1800" dirty="0" smtClean="0"/>
              <a:t>       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1800" dirty="0" smtClean="0"/>
              <a:t>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28039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Suchość pochwy i jej objawy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pl-PL" sz="3100" dirty="0" smtClean="0"/>
              <a:t>Niedobór estrogenów: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3100" dirty="0" smtClean="0"/>
              <a:t>    </a:t>
            </a:r>
            <a:r>
              <a:rPr lang="pl-PL" sz="3100" dirty="0" smtClean="0"/>
              <a:t>- Zanik </a:t>
            </a:r>
            <a:r>
              <a:rPr lang="pl-PL" sz="3100" dirty="0" smtClean="0"/>
              <a:t>błony śluzowej pochwy ( mniej komórek ulega </a:t>
            </a:r>
            <a:r>
              <a:rPr lang="pl-PL" sz="3100" dirty="0" smtClean="0"/>
              <a:t>    złuszczaniu</a:t>
            </a:r>
            <a:r>
              <a:rPr lang="pl-PL" sz="3100" dirty="0" smtClean="0"/>
              <a:t>,  </a:t>
            </a:r>
            <a:r>
              <a:rPr lang="pl-PL" sz="3100" dirty="0" smtClean="0"/>
              <a:t> maleje </a:t>
            </a:r>
            <a:r>
              <a:rPr lang="pl-PL" sz="3100" dirty="0" smtClean="0"/>
              <a:t>ilość wydzieliny, wzrasta </a:t>
            </a:r>
            <a:r>
              <a:rPr lang="pl-PL" sz="3100" dirty="0" err="1" smtClean="0"/>
              <a:t>pH</a:t>
            </a:r>
            <a:r>
              <a:rPr lang="pl-PL" sz="3100" dirty="0" smtClean="0"/>
              <a:t>, rośnie podatność na zakażenia ( drobnoustroje z cewki moczowej, odbytu)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3100" dirty="0" smtClean="0"/>
              <a:t>    Dyskomfort </a:t>
            </a:r>
            <a:r>
              <a:rPr lang="pl-PL" sz="3100" dirty="0" smtClean="0"/>
              <a:t>miejsc intymnych (swędzenie, pieczenie, </a:t>
            </a:r>
            <a:r>
              <a:rPr lang="pl-PL" sz="3100" dirty="0" smtClean="0"/>
              <a:t>   dyspareunia</a:t>
            </a:r>
            <a:r>
              <a:rPr lang="pl-PL" sz="3100" dirty="0" smtClean="0"/>
              <a:t>, ból przy chodzeniu)</a:t>
            </a:r>
          </a:p>
          <a:p>
            <a:pPr marL="0" indent="0">
              <a:buNone/>
            </a:pPr>
            <a:r>
              <a:rPr lang="pl-PL" sz="3100" dirty="0" smtClean="0"/>
              <a:t>  </a:t>
            </a:r>
          </a:p>
          <a:p>
            <a:pPr marL="0" indent="0">
              <a:buNone/>
            </a:pPr>
            <a:r>
              <a:rPr lang="pl-PL" sz="2400" dirty="0" smtClean="0"/>
              <a:t>       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2941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29200"/>
            <a:ext cx="1224136" cy="1008111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8A6D160-5292-4A69-93AE-5FB2CE00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r>
              <a:rPr lang="pl-PL" sz="3600" dirty="0" smtClean="0"/>
              <a:t>Metody poprawiające nawilżenie pochwy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C6D0395-5952-4E20-BA33-B77E51D7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leczenie hormonalne - </a:t>
            </a:r>
            <a:r>
              <a:rPr lang="pl-PL" sz="2400" dirty="0" smtClean="0"/>
              <a:t>nie zalecane w przypadku raka piersi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stosowanie preparatów działających miejscowo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laseroterapia.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  </a:t>
            </a:r>
          </a:p>
          <a:p>
            <a:pPr marL="0" indent="0">
              <a:buNone/>
            </a:pPr>
            <a:r>
              <a:rPr lang="pl-PL" sz="2400" dirty="0" smtClean="0"/>
              <a:t>       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47435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422</Words>
  <Application>Microsoft Office PowerPoint</Application>
  <PresentationFormat>Pokaz na ekranie (4:3)</PresentationFormat>
  <Paragraphs>66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„Raz za mokro, raz za sucho”. Suchość pochwy i nadmierna wydzielina w trakcie leczenia hormonalnego</vt:lpstr>
      <vt:lpstr>Metody leczenia raka piersi</vt:lpstr>
      <vt:lpstr>Hormonozależne raki piersi</vt:lpstr>
      <vt:lpstr>Źródła estrogenów</vt:lpstr>
      <vt:lpstr>Hormonoterapia</vt:lpstr>
      <vt:lpstr>Objawy uboczne hormonoterapii</vt:lpstr>
      <vt:lpstr> Suchość pochwy</vt:lpstr>
      <vt:lpstr>Suchość pochwy i jej objawy</vt:lpstr>
      <vt:lpstr>Metody poprawiające nawilżenie pochwy</vt:lpstr>
      <vt:lpstr>.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</dc:creator>
  <cp:lastModifiedBy>Marzena Chajewska</cp:lastModifiedBy>
  <cp:revision>63</cp:revision>
  <dcterms:created xsi:type="dcterms:W3CDTF">2018-09-26T17:37:19Z</dcterms:created>
  <dcterms:modified xsi:type="dcterms:W3CDTF">2021-03-05T13:02:36Z</dcterms:modified>
</cp:coreProperties>
</file>