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82" r:id="rId10"/>
    <p:sldId id="280" r:id="rId11"/>
    <p:sldId id="284" r:id="rId12"/>
    <p:sldId id="279" r:id="rId13"/>
    <p:sldId id="28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942093"/>
    <a:srgbClr val="FF2F9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4" autoAdjust="0"/>
    <p:restoredTop sz="94665" autoAdjust="0"/>
  </p:normalViewPr>
  <p:slideViewPr>
    <p:cSldViewPr>
      <p:cViewPr varScale="1">
        <p:scale>
          <a:sx n="146" d="100"/>
          <a:sy n="146" d="100"/>
        </p:scale>
        <p:origin x="200" y="11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EE7C-434F-4509-B1A2-EB0D94245DD0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84BC-5960-4339-A301-127FCBF97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43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69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55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71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09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44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87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63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8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80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37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93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9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2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80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48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3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83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6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8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5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95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3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3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0771-D78A-4773-8185-89D05493AC87}" type="datetimeFigureOut">
              <a:rPr lang="pl-PL" smtClean="0"/>
              <a:t>12.03.2021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E6EB-68B9-4939-B43A-54AA63CE3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hyperlink" Target="https://dimedic.eu/pl/wiedza/miesiaczka-czym-jest-i-jak-sie-objawia-jak-przetrwac-okr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ukrzyca" TargetMode="External"/><Relationship Id="rId13" Type="http://schemas.openxmlformats.org/officeDocument/2006/relationships/hyperlink" Target="https://pl.wikipedia.org/wiki/Miednica_mniejsza" TargetMode="External"/><Relationship Id="rId3" Type="http://schemas.openxmlformats.org/officeDocument/2006/relationships/image" Target="../media/image1.tmp"/><Relationship Id="rId7" Type="http://schemas.openxmlformats.org/officeDocument/2006/relationships/hyperlink" Target="https://pl.wikipedia.org/w/index.php?title=Otoczkowiak&amp;action=edit&amp;redlink=1" TargetMode="External"/><Relationship Id="rId12" Type="http://schemas.openxmlformats.org/officeDocument/2006/relationships/hyperlink" Target="https://pl.wikipedia.org/wiki/Zesp%C3%B3%C5%82_wielotorbielowatych_jajnik%C3%B3w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pl.wikipedia.org/wiki/Tamoksyf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Ziarniszczak" TargetMode="External"/><Relationship Id="rId11" Type="http://schemas.openxmlformats.org/officeDocument/2006/relationships/hyperlink" Target="https://pl.wikipedia.org/wiki/Menarche" TargetMode="External"/><Relationship Id="rId5" Type="http://schemas.openxmlformats.org/officeDocument/2006/relationships/hyperlink" Target="https://pl.wikipedia.org/wiki/Guzy_jajnika_hormonalnie_czynne" TargetMode="External"/><Relationship Id="rId15" Type="http://schemas.openxmlformats.org/officeDocument/2006/relationships/hyperlink" Target="https://pl.wikipedia.org/wiki/Zesp%C3%B3%C5%82_Cowden" TargetMode="External"/><Relationship Id="rId10" Type="http://schemas.openxmlformats.org/officeDocument/2006/relationships/hyperlink" Target="https://pl.wikipedia.org/wiki/Przekwitanie" TargetMode="External"/><Relationship Id="rId4" Type="http://schemas.openxmlformats.org/officeDocument/2006/relationships/image" Target="../media/image2.tmp"/><Relationship Id="rId9" Type="http://schemas.openxmlformats.org/officeDocument/2006/relationships/hyperlink" Target="https://pl.wikipedia.org/wiki/Nadci%C5%9Bnienie_t%C4%99tnicze" TargetMode="External"/><Relationship Id="rId14" Type="http://schemas.openxmlformats.org/officeDocument/2006/relationships/hyperlink" Target="https://pl.wikipedia.org/wiki/Zesp%C3%B3%C5%82_Lync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219201"/>
            <a:ext cx="7772400" cy="2381251"/>
          </a:xfrm>
        </p:spPr>
        <p:txBody>
          <a:bodyPr>
            <a:normAutofit/>
          </a:bodyPr>
          <a:lstStyle/>
          <a:p>
            <a:r>
              <a:rPr lang="pl-PL" dirty="0" err="1"/>
              <a:t>Tamoksyfen</a:t>
            </a:r>
            <a:br>
              <a:rPr lang="pl-PL" dirty="0"/>
            </a:br>
            <a:br>
              <a:rPr lang="pl-PL" dirty="0"/>
            </a:br>
            <a:r>
              <a:rPr lang="pl-PL" sz="3100" dirty="0"/>
              <a:t>korzyść w leczeniu chorych na raka piersi</a:t>
            </a:r>
            <a:br>
              <a:rPr lang="pl-PL" sz="3100" dirty="0"/>
            </a:br>
            <a:r>
              <a:rPr lang="pl-PL" sz="3100" dirty="0"/>
              <a:t>ryzyko zachorowania na raka endometrium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D3F30E-63F0-304C-BAD7-DA0162D40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345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Barbara Radecka</a:t>
            </a:r>
          </a:p>
          <a:p>
            <a:r>
              <a:rPr lang="pl-PL" sz="1600" dirty="0"/>
              <a:t>Opolskie Centrum Onkologii</a:t>
            </a:r>
          </a:p>
          <a:p>
            <a:r>
              <a:rPr lang="pl-PL" sz="1600" dirty="0"/>
              <a:t>Uniwersytet Opolski</a:t>
            </a:r>
          </a:p>
        </p:txBody>
      </p:sp>
    </p:spTree>
    <p:extLst>
      <p:ext uri="{BB962C8B-B14F-4D97-AF65-F5344CB8AC3E}">
        <p14:creationId xmlns:p14="http://schemas.microsoft.com/office/powerpoint/2010/main" val="169291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Ryzyko raka endometrium podczas stosowania </a:t>
            </a:r>
            <a:r>
              <a:rPr lang="pl-PL" sz="3600" dirty="0" err="1"/>
              <a:t>tamoksyfenu</a:t>
            </a:r>
            <a:endParaRPr lang="pl-PL" sz="3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E065571-8B37-8B49-9E05-7D5224146DD7}"/>
              </a:ext>
            </a:extLst>
          </p:cNvPr>
          <p:cNvSpPr txBox="1"/>
          <p:nvPr/>
        </p:nvSpPr>
        <p:spPr>
          <a:xfrm>
            <a:off x="1343472" y="1714809"/>
            <a:ext cx="979308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Kobiety z grupy dużego ryzyka zachorowania na raka sutka</a:t>
            </a:r>
          </a:p>
          <a:p>
            <a:r>
              <a:rPr lang="pl-PL" sz="2400" dirty="0" err="1"/>
              <a:t>chemoprewencja</a:t>
            </a:r>
            <a:r>
              <a:rPr lang="pl-PL" sz="2400" dirty="0"/>
              <a:t> </a:t>
            </a:r>
            <a:r>
              <a:rPr lang="pl-PL" sz="2400" dirty="0" err="1"/>
              <a:t>tamoksyfenem</a:t>
            </a:r>
            <a:r>
              <a:rPr lang="pl-PL" sz="2400" dirty="0"/>
              <a:t> przez ≥5 lat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podobne ryzyko zachorowania na raka trzonu macicy u kobiet w wieku &lt;50 lat (RR 1,19 [0,53–2,65])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większe ryzyko u kobiet w wieku &gt;50 lat (RR 3,32 [1,95–5,67])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 kobiet z grupy dużego ryzyka zachorowania na raka sutka </a:t>
            </a:r>
            <a:r>
              <a:rPr lang="pl-PL" dirty="0" err="1"/>
              <a:t>chemoprewencja</a:t>
            </a:r>
            <a:r>
              <a:rPr lang="pl-PL" dirty="0"/>
              <a:t> </a:t>
            </a:r>
            <a:r>
              <a:rPr lang="pl-PL" dirty="0" err="1"/>
              <a:t>tamoksyfenem</a:t>
            </a:r>
            <a:r>
              <a:rPr lang="pl-PL" dirty="0"/>
              <a:t> przez ≥5 lat wiąże się z większym ryzykiem zachorowania na raka trzonu macicy u kobiet w wieku &gt;50 lat, ale nie u kobiet w wieku &lt;50 lat</a:t>
            </a:r>
          </a:p>
        </p:txBody>
      </p:sp>
    </p:spTree>
    <p:extLst>
      <p:ext uri="{BB962C8B-B14F-4D97-AF65-F5344CB8AC3E}">
        <p14:creationId xmlns:p14="http://schemas.microsoft.com/office/powerpoint/2010/main" val="419914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/>
              <a:t>Czy tylko </a:t>
            </a:r>
            <a:r>
              <a:rPr lang="pl-PL" sz="3600" dirty="0" err="1"/>
              <a:t>tamoksyfen</a:t>
            </a:r>
            <a:r>
              <a:rPr lang="pl-PL" sz="3600" dirty="0"/>
              <a:t>?</a:t>
            </a:r>
          </a:p>
        </p:txBody>
      </p:sp>
      <p:pic>
        <p:nvPicPr>
          <p:cNvPr id="7" name="Obraz 6" descr="Obraz zawierający tekst, zegar&#10;&#10;Opis wygenerowany automatycznie">
            <a:extLst>
              <a:ext uri="{FF2B5EF4-FFF2-40B4-BE49-F238E27FC236}">
                <a16:creationId xmlns:a16="http://schemas.microsoft.com/office/drawing/2014/main" id="{BD1A9B8C-9A84-684B-937C-4AB2CD151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18" y="2610396"/>
            <a:ext cx="2933700" cy="31242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716D8F4-806A-E242-AE06-FFC066D0F713}"/>
              </a:ext>
            </a:extLst>
          </p:cNvPr>
          <p:cNvSpPr txBox="1"/>
          <p:nvPr/>
        </p:nvSpPr>
        <p:spPr>
          <a:xfrm>
            <a:off x="2063552" y="1584881"/>
            <a:ext cx="185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Przed menopauzą</a:t>
            </a:r>
          </a:p>
          <a:p>
            <a:pPr algn="ctr"/>
            <a:r>
              <a:rPr lang="pl-PL" dirty="0"/>
              <a:t>Jajniki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B2764C-A9D8-974D-A40E-5EB48CB12AA1}"/>
              </a:ext>
            </a:extLst>
          </p:cNvPr>
          <p:cNvSpPr txBox="1"/>
          <p:nvPr/>
        </p:nvSpPr>
        <p:spPr>
          <a:xfrm>
            <a:off x="7680176" y="1571639"/>
            <a:ext cx="313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 menopauzie</a:t>
            </a:r>
          </a:p>
          <a:p>
            <a:pPr algn="ctr"/>
            <a:r>
              <a:rPr lang="pl-PL" dirty="0"/>
              <a:t>Tkanka tłuszczowa, mięśniowa, guz, tkanki w sąsiedztwie guza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51A198EA-BEBD-7240-AECC-BCFC788CF742}"/>
              </a:ext>
            </a:extLst>
          </p:cNvPr>
          <p:cNvCxnSpPr>
            <a:cxnSpLocks/>
          </p:cNvCxnSpPr>
          <p:nvPr/>
        </p:nvCxnSpPr>
        <p:spPr>
          <a:xfrm>
            <a:off x="3287688" y="2177279"/>
            <a:ext cx="2016224" cy="470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A09DD16-F66A-9E43-BD5B-9D119421602A}"/>
              </a:ext>
            </a:extLst>
          </p:cNvPr>
          <p:cNvCxnSpPr>
            <a:cxnSpLocks/>
          </p:cNvCxnSpPr>
          <p:nvPr/>
        </p:nvCxnSpPr>
        <p:spPr>
          <a:xfrm flipH="1">
            <a:off x="5963063" y="2168101"/>
            <a:ext cx="1769648" cy="479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EA2F4C8E-30E5-FF43-A056-CCE0E8029B57}"/>
              </a:ext>
            </a:extLst>
          </p:cNvPr>
          <p:cNvCxnSpPr/>
          <p:nvPr/>
        </p:nvCxnSpPr>
        <p:spPr>
          <a:xfrm>
            <a:off x="6847887" y="2231212"/>
            <a:ext cx="112209" cy="379184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00A6179-C7D0-904C-9E31-4313374947B1}"/>
              </a:ext>
            </a:extLst>
          </p:cNvPr>
          <p:cNvCxnSpPr/>
          <p:nvPr/>
        </p:nvCxnSpPr>
        <p:spPr>
          <a:xfrm>
            <a:off x="7005247" y="2166706"/>
            <a:ext cx="112209" cy="379184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68795604-F3A2-614C-8B2C-E22155C52200}"/>
              </a:ext>
            </a:extLst>
          </p:cNvPr>
          <p:cNvCxnSpPr>
            <a:cxnSpLocks/>
          </p:cNvCxnSpPr>
          <p:nvPr/>
        </p:nvCxnSpPr>
        <p:spPr>
          <a:xfrm flipH="1">
            <a:off x="4231183" y="2194304"/>
            <a:ext cx="118497" cy="416092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46918FF9-08C0-D645-B2D7-92FC7C7F3274}"/>
              </a:ext>
            </a:extLst>
          </p:cNvPr>
          <p:cNvCxnSpPr>
            <a:cxnSpLocks/>
          </p:cNvCxnSpPr>
          <p:nvPr/>
        </p:nvCxnSpPr>
        <p:spPr>
          <a:xfrm flipH="1">
            <a:off x="4374372" y="2247283"/>
            <a:ext cx="118497" cy="416092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C6284E2-936B-DE45-9108-48F6E3E43983}"/>
              </a:ext>
            </a:extLst>
          </p:cNvPr>
          <p:cNvSpPr txBox="1"/>
          <p:nvPr/>
        </p:nvSpPr>
        <p:spPr>
          <a:xfrm>
            <a:off x="7217229" y="2645236"/>
            <a:ext cx="1655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FF40FF"/>
                </a:solidFill>
              </a:rPr>
              <a:t>Inhibitor </a:t>
            </a:r>
            <a:r>
              <a:rPr lang="pl-PL" sz="1400" b="1" dirty="0" err="1">
                <a:solidFill>
                  <a:srgbClr val="FF40FF"/>
                </a:solidFill>
              </a:rPr>
              <a:t>aromatazy</a:t>
            </a:r>
            <a:endParaRPr lang="pl-PL" sz="1400" b="1" dirty="0">
              <a:solidFill>
                <a:srgbClr val="FF40FF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3FCF41D-B8D2-6F43-8EFF-30542E42E882}"/>
              </a:ext>
            </a:extLst>
          </p:cNvPr>
          <p:cNvSpPr txBox="1"/>
          <p:nvPr/>
        </p:nvSpPr>
        <p:spPr>
          <a:xfrm>
            <a:off x="2569413" y="2610396"/>
            <a:ext cx="1971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FF40FF"/>
                </a:solidFill>
              </a:rPr>
              <a:t>LHRH, supresja jajników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304DBD2-CCB1-CD42-91C8-BE080993514B}"/>
              </a:ext>
            </a:extLst>
          </p:cNvPr>
          <p:cNvSpPr txBox="1"/>
          <p:nvPr/>
        </p:nvSpPr>
        <p:spPr>
          <a:xfrm>
            <a:off x="7158747" y="3783329"/>
            <a:ext cx="120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FF40FF"/>
                </a:solidFill>
              </a:rPr>
              <a:t>TAMOKSYFEN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5B787B7-F93D-1541-BFA7-BDDD89A3559B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963063" y="3937218"/>
            <a:ext cx="1195684" cy="15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>
            <a:extLst>
              <a:ext uri="{FF2B5EF4-FFF2-40B4-BE49-F238E27FC236}">
                <a16:creationId xmlns:a16="http://schemas.microsoft.com/office/drawing/2014/main" id="{A4BF01E9-83DF-2B42-99A3-7804B5BBF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371" y="3587992"/>
            <a:ext cx="291490" cy="2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/>
              <a:t>Rak endometrium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601FCE-DFD4-8442-BFBB-9217810FEFBE}"/>
              </a:ext>
            </a:extLst>
          </p:cNvPr>
          <p:cNvSpPr/>
          <p:nvPr/>
        </p:nvSpPr>
        <p:spPr>
          <a:xfrm>
            <a:off x="1451484" y="1868856"/>
            <a:ext cx="9289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Kobiety przyjmujące </a:t>
            </a:r>
            <a:r>
              <a:rPr lang="pl-PL" dirty="0" err="1"/>
              <a:t>tamoksyfen</a:t>
            </a:r>
            <a:r>
              <a:rPr lang="pl-PL" dirty="0"/>
              <a:t> należy poinformować o ryzyku rozrostu endometrium, raka endometrium i mięsaków macicy, a także zbadać wszelkie nieprawidłowe krwawienia z pochwy, krwawe upławy, przebarwienia lub plamienia.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Kobiety po menopauzie przyjmujące </a:t>
            </a:r>
            <a:r>
              <a:rPr lang="pl-PL" dirty="0" err="1"/>
              <a:t>tamoksyfen</a:t>
            </a:r>
            <a:r>
              <a:rPr lang="pl-PL" dirty="0"/>
              <a:t> powinny być ściśle monitorowane pod kątem objawów przerostu endometrium lub raka. </a:t>
            </a:r>
            <a:r>
              <a:rPr lang="pl-PL" b="1" dirty="0"/>
              <a:t>Kobiety przed menopauzą leczone </a:t>
            </a:r>
            <a:r>
              <a:rPr lang="pl-PL" b="1" dirty="0" err="1"/>
              <a:t>tamoksyfenem</a:t>
            </a:r>
            <a:r>
              <a:rPr lang="pl-PL" b="1" dirty="0"/>
              <a:t> nie mają zwiększonego ryzyka raka macicy i nie wymagają dodatkowego monitorowania poza rutynową opieką ginekologiczną.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Jeśli rozwinie się nietypowy przerost endometrium, należy zastosować odpowiednie postępowanie ginekologiczne i ponownie ocenić stosowanie </a:t>
            </a:r>
            <a:r>
              <a:rPr lang="pl-PL" dirty="0" err="1"/>
              <a:t>tamoksyfenu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34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0440B21-FB10-5C4D-8F2F-0CB785986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340768"/>
            <a:ext cx="9144000" cy="286327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DAE721-C38F-374B-B9D5-A91F672868AC}"/>
              </a:ext>
            </a:extLst>
          </p:cNvPr>
          <p:cNvSpPr txBox="1"/>
          <p:nvPr/>
        </p:nvSpPr>
        <p:spPr>
          <a:xfrm>
            <a:off x="7254922" y="4608513"/>
            <a:ext cx="19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95409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887713"/>
          </a:xfrm>
        </p:spPr>
        <p:txBody>
          <a:bodyPr>
            <a:normAutofit/>
          </a:bodyPr>
          <a:lstStyle/>
          <a:p>
            <a:r>
              <a:rPr lang="pl-PL" sz="3600" dirty="0"/>
              <a:t>Jak działają estrogeny?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609DB55-F1E6-3C4D-BF87-588E7A9E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344" y="1874836"/>
            <a:ext cx="4521200" cy="330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A8939D6-D3D3-AC43-943F-705AC2EBD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552" y="1870523"/>
            <a:ext cx="2006600" cy="127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C02CA9D-3FF8-124F-9E13-ADA5A8E68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230" y="2054673"/>
            <a:ext cx="1003300" cy="9017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BDC12F-72EE-0B48-9BAC-B4EC998BB4EB}"/>
              </a:ext>
            </a:extLst>
          </p:cNvPr>
          <p:cNvSpPr txBox="1"/>
          <p:nvPr/>
        </p:nvSpPr>
        <p:spPr>
          <a:xfrm>
            <a:off x="981081" y="2204864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receptory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EB32301-3B76-4845-809F-F176518A9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665" y="3169008"/>
            <a:ext cx="4026128" cy="277885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C7E3F0A-A037-7143-AC68-B4C99C1F20D8}"/>
              </a:ext>
            </a:extLst>
          </p:cNvPr>
          <p:cNvSpPr txBox="1"/>
          <p:nvPr/>
        </p:nvSpPr>
        <p:spPr>
          <a:xfrm>
            <a:off x="1719644" y="3170103"/>
            <a:ext cx="2576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75214A7-6B19-EA44-BBFF-3ADA580EB156}"/>
              </a:ext>
            </a:extLst>
          </p:cNvPr>
          <p:cNvSpPr txBox="1"/>
          <p:nvPr/>
        </p:nvSpPr>
        <p:spPr>
          <a:xfrm>
            <a:off x="1703512" y="3525836"/>
            <a:ext cx="811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E16E590-BAD3-804C-AAD1-EDC494E27FA0}"/>
              </a:ext>
            </a:extLst>
          </p:cNvPr>
          <p:cNvSpPr txBox="1"/>
          <p:nvPr/>
        </p:nvSpPr>
        <p:spPr>
          <a:xfrm>
            <a:off x="1634665" y="4801082"/>
            <a:ext cx="811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1CF90E0-F76B-0240-B458-2423620AC636}"/>
              </a:ext>
            </a:extLst>
          </p:cNvPr>
          <p:cNvSpPr txBox="1"/>
          <p:nvPr/>
        </p:nvSpPr>
        <p:spPr>
          <a:xfrm>
            <a:off x="3484035" y="3770875"/>
            <a:ext cx="595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5F7CCCC-5A1A-D445-8142-E7E101DF3A89}"/>
              </a:ext>
            </a:extLst>
          </p:cNvPr>
          <p:cNvSpPr txBox="1"/>
          <p:nvPr/>
        </p:nvSpPr>
        <p:spPr>
          <a:xfrm>
            <a:off x="4917373" y="4321166"/>
            <a:ext cx="341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405A2E6-8F74-A149-BE13-E5B974B37FF9}"/>
              </a:ext>
            </a:extLst>
          </p:cNvPr>
          <p:cNvSpPr txBox="1"/>
          <p:nvPr/>
        </p:nvSpPr>
        <p:spPr>
          <a:xfrm>
            <a:off x="1847528" y="5000752"/>
            <a:ext cx="2520280" cy="10755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1F50746-F7A5-724C-8174-E1E6D01EB2AB}"/>
              </a:ext>
            </a:extLst>
          </p:cNvPr>
          <p:cNvSpPr txBox="1"/>
          <p:nvPr/>
        </p:nvSpPr>
        <p:spPr>
          <a:xfrm>
            <a:off x="6725844" y="4941168"/>
            <a:ext cx="1458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DC68088-937F-184B-889F-77FAFBF1F3E8}"/>
              </a:ext>
            </a:extLst>
          </p:cNvPr>
          <p:cNvSpPr txBox="1"/>
          <p:nvPr/>
        </p:nvSpPr>
        <p:spPr>
          <a:xfrm>
            <a:off x="4125253" y="1796209"/>
            <a:ext cx="110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estrogeny</a:t>
            </a:r>
          </a:p>
        </p:txBody>
      </p:sp>
    </p:spTree>
    <p:extLst>
      <p:ext uri="{BB962C8B-B14F-4D97-AF65-F5344CB8AC3E}">
        <p14:creationId xmlns:p14="http://schemas.microsoft.com/office/powerpoint/2010/main" val="87748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1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4295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/>
              <a:t>Jak działa </a:t>
            </a:r>
            <a:r>
              <a:rPr lang="pl-PL" sz="3600" dirty="0" err="1"/>
              <a:t>tamoksyfen</a:t>
            </a:r>
            <a:r>
              <a:rPr lang="pl-PL" sz="3600" dirty="0"/>
              <a:t>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AA23DE8-1606-5A48-8375-1070875B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405" y="1988840"/>
            <a:ext cx="5489867" cy="40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518"/>
            <a:ext cx="10972800" cy="887713"/>
          </a:xfrm>
        </p:spPr>
        <p:txBody>
          <a:bodyPr>
            <a:normAutofit/>
          </a:bodyPr>
          <a:lstStyle/>
          <a:p>
            <a:r>
              <a:rPr lang="pl-PL" sz="3600" dirty="0" err="1"/>
              <a:t>Tamoksyfen</a:t>
            </a:r>
            <a:r>
              <a:rPr lang="pl-PL" sz="3600" dirty="0"/>
              <a:t>, </a:t>
            </a:r>
            <a:r>
              <a:rPr lang="pl-PL" sz="3600" dirty="0" err="1"/>
              <a:t>antyestrogen</a:t>
            </a:r>
            <a:endParaRPr lang="pl-PL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D3F30E-63F0-304C-BAD7-DA0162D4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725" y="2509603"/>
            <a:ext cx="4665817" cy="28244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 err="1"/>
              <a:t>Tamoksyfen</a:t>
            </a:r>
            <a:r>
              <a:rPr lang="pl-PL" sz="1800" dirty="0"/>
              <a:t>, lek </a:t>
            </a:r>
            <a:r>
              <a:rPr lang="pl-PL" sz="1800" dirty="0" err="1"/>
              <a:t>antyestrogenowy</a:t>
            </a:r>
            <a:endParaRPr lang="pl-PL" sz="18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dawka 20mg/</a:t>
            </a:r>
            <a:r>
              <a:rPr lang="pl-PL" sz="1800" dirty="0" err="1"/>
              <a:t>dz</a:t>
            </a:r>
            <a:r>
              <a:rPr lang="pl-PL" sz="18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• Leczenie pooperacyjne raka piersi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• Leczenie raka piersi z przerzutami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/>
              <a:t>• Zmniejszenie zachorowalności na raka piersi w grupie wysokiego ryzyka kobiety (5mg/</a:t>
            </a:r>
            <a:r>
              <a:rPr lang="pl-PL" sz="1800" dirty="0" err="1"/>
              <a:t>dz</a:t>
            </a:r>
            <a:r>
              <a:rPr lang="pl-PL" sz="1800" dirty="0"/>
              <a:t>)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35B88BE5-747F-F341-9D6C-CF613749EE6C}"/>
              </a:ext>
            </a:extLst>
          </p:cNvPr>
          <p:cNvSpPr/>
          <p:nvPr/>
        </p:nvSpPr>
        <p:spPr>
          <a:xfrm>
            <a:off x="1329434" y="3414607"/>
            <a:ext cx="1562472" cy="156247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Rak piersi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F1CC604-3E68-E94B-9B29-DAAC2871111F}"/>
              </a:ext>
            </a:extLst>
          </p:cNvPr>
          <p:cNvCxnSpPr>
            <a:cxnSpLocks/>
          </p:cNvCxnSpPr>
          <p:nvPr/>
        </p:nvCxnSpPr>
        <p:spPr>
          <a:xfrm flipV="1">
            <a:off x="2987891" y="3735764"/>
            <a:ext cx="751494" cy="441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DABD36F-89A6-C241-905A-54E30114BB61}"/>
              </a:ext>
            </a:extLst>
          </p:cNvPr>
          <p:cNvCxnSpPr>
            <a:cxnSpLocks/>
          </p:cNvCxnSpPr>
          <p:nvPr/>
        </p:nvCxnSpPr>
        <p:spPr>
          <a:xfrm>
            <a:off x="2987891" y="4195843"/>
            <a:ext cx="8385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2665270-C1FE-BF49-9EA9-721C516DD022}"/>
              </a:ext>
            </a:extLst>
          </p:cNvPr>
          <p:cNvCxnSpPr>
            <a:cxnSpLocks/>
          </p:cNvCxnSpPr>
          <p:nvPr/>
        </p:nvCxnSpPr>
        <p:spPr>
          <a:xfrm>
            <a:off x="2987891" y="4214765"/>
            <a:ext cx="751494" cy="4541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wal 19">
            <a:extLst>
              <a:ext uri="{FF2B5EF4-FFF2-40B4-BE49-F238E27FC236}">
                <a16:creationId xmlns:a16="http://schemas.microsoft.com/office/drawing/2014/main" id="{813B1A96-3487-1A49-A503-12F9DA952B35}"/>
              </a:ext>
            </a:extLst>
          </p:cNvPr>
          <p:cNvSpPr>
            <a:spLocks noChangeAspect="1"/>
          </p:cNvSpPr>
          <p:nvPr/>
        </p:nvSpPr>
        <p:spPr>
          <a:xfrm>
            <a:off x="3826483" y="2661817"/>
            <a:ext cx="1260000" cy="1260000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b="1" dirty="0"/>
              <a:t>ER+</a:t>
            </a:r>
          </a:p>
          <a:p>
            <a:pPr algn="ctr"/>
            <a:r>
              <a:rPr lang="pl-PL" sz="800" b="1" dirty="0"/>
              <a:t>65-75%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002595A-048C-B34E-AF59-F2AC18B89BBE}"/>
              </a:ext>
            </a:extLst>
          </p:cNvPr>
          <p:cNvSpPr>
            <a:spLocks noChangeAspect="1"/>
          </p:cNvSpPr>
          <p:nvPr/>
        </p:nvSpPr>
        <p:spPr>
          <a:xfrm>
            <a:off x="4082807" y="3682104"/>
            <a:ext cx="792000" cy="79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b="1" dirty="0"/>
              <a:t>HER2+</a:t>
            </a:r>
          </a:p>
          <a:p>
            <a:pPr algn="ctr"/>
            <a:r>
              <a:rPr lang="pl-PL" sz="800" b="1" dirty="0"/>
              <a:t>15-20%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0CEDE36C-3D32-5146-A4EA-3B7C958B04EA}"/>
              </a:ext>
            </a:extLst>
          </p:cNvPr>
          <p:cNvSpPr>
            <a:spLocks noChangeAspect="1"/>
          </p:cNvSpPr>
          <p:nvPr/>
        </p:nvSpPr>
        <p:spPr>
          <a:xfrm>
            <a:off x="4146789" y="4501183"/>
            <a:ext cx="648000" cy="648000"/>
          </a:xfrm>
          <a:prstGeom prst="ellipse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b="1" dirty="0"/>
              <a:t>TN</a:t>
            </a:r>
          </a:p>
          <a:p>
            <a:pPr algn="ctr"/>
            <a:r>
              <a:rPr lang="pl-PL" sz="800" b="1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416193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 err="1"/>
              <a:t>Tamoksyfen</a:t>
            </a:r>
            <a:r>
              <a:rPr lang="pl-PL" sz="3600" dirty="0"/>
              <a:t>, </a:t>
            </a:r>
            <a:r>
              <a:rPr lang="pl-PL" sz="3600" dirty="0" err="1"/>
              <a:t>antyestrogen</a:t>
            </a:r>
            <a:endParaRPr lang="pl-PL" sz="3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868DFA-7F84-F44B-B09E-969C5E800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359" y="2097889"/>
            <a:ext cx="2880320" cy="399097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5607C37-5E7D-CF42-8E96-8F977E844CBD}"/>
              </a:ext>
            </a:extLst>
          </p:cNvPr>
          <p:cNvSpPr/>
          <p:nvPr/>
        </p:nvSpPr>
        <p:spPr>
          <a:xfrm>
            <a:off x="1799381" y="1556670"/>
            <a:ext cx="298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942093"/>
                </a:solidFill>
              </a:rPr>
              <a:t>Korzyść w leczeniu raka piersi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C9B250B-BE75-FA41-BCDD-DC2DC022CC45}"/>
              </a:ext>
            </a:extLst>
          </p:cNvPr>
          <p:cNvSpPr/>
          <p:nvPr/>
        </p:nvSpPr>
        <p:spPr>
          <a:xfrm>
            <a:off x="5879976" y="1555549"/>
            <a:ext cx="2333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942093"/>
                </a:solidFill>
              </a:rPr>
              <a:t>Działania niepożądane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6F95495-6C68-7F4B-B794-E230C36EE21C}"/>
              </a:ext>
            </a:extLst>
          </p:cNvPr>
          <p:cNvSpPr txBox="1"/>
          <p:nvPr/>
        </p:nvSpPr>
        <p:spPr>
          <a:xfrm>
            <a:off x="5827386" y="2097889"/>
            <a:ext cx="454893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pl-PL" sz="1600" dirty="0"/>
              <a:t>zatrzymanie płynów</a:t>
            </a:r>
          </a:p>
          <a:p>
            <a:pPr fontAlgn="base"/>
            <a:r>
              <a:rPr lang="pl-PL" sz="1600" dirty="0"/>
              <a:t>uderzenia gorąca</a:t>
            </a:r>
          </a:p>
          <a:p>
            <a:pPr fontAlgn="base"/>
            <a:r>
              <a:rPr lang="pl-PL" sz="1600" dirty="0"/>
              <a:t>nudności</a:t>
            </a:r>
          </a:p>
          <a:p>
            <a:pPr fontAlgn="base"/>
            <a:r>
              <a:rPr lang="pl-PL" sz="1600" dirty="0"/>
              <a:t>wysypka skórna</a:t>
            </a:r>
          </a:p>
          <a:p>
            <a:pPr fontAlgn="base"/>
            <a:r>
              <a:rPr lang="pl-PL" sz="1600" dirty="0"/>
              <a:t>nietypowe krwawienia z dróg rodnych</a:t>
            </a:r>
          </a:p>
          <a:p>
            <a:pPr fontAlgn="base"/>
            <a:r>
              <a:rPr lang="pl-PL" sz="1600" dirty="0"/>
              <a:t>zmęczenie</a:t>
            </a:r>
          </a:p>
          <a:p>
            <a:pPr fontAlgn="base"/>
            <a:r>
              <a:rPr lang="pl-PL" sz="1600" dirty="0" err="1"/>
              <a:t>włókniakomięśniaki</a:t>
            </a:r>
            <a:r>
              <a:rPr lang="pl-PL" sz="1600" dirty="0"/>
              <a:t> macicy</a:t>
            </a:r>
          </a:p>
          <a:p>
            <a:pPr fontAlgn="base"/>
            <a:r>
              <a:rPr lang="pl-PL" sz="1600" dirty="0"/>
              <a:t>ból głowy</a:t>
            </a:r>
          </a:p>
          <a:p>
            <a:pPr fontAlgn="base"/>
            <a:r>
              <a:rPr lang="pl-PL" sz="1600" dirty="0"/>
              <a:t>zaćma</a:t>
            </a:r>
          </a:p>
          <a:p>
            <a:pPr fontAlgn="base"/>
            <a:r>
              <a:rPr lang="pl-PL" sz="1600" dirty="0"/>
              <a:t>zaparcie</a:t>
            </a:r>
          </a:p>
          <a:p>
            <a:pPr fontAlgn="base"/>
            <a:r>
              <a:rPr lang="pl-PL" sz="1600" dirty="0"/>
              <a:t>stłuszczenie wątroby</a:t>
            </a:r>
          </a:p>
          <a:p>
            <a:pPr fontAlgn="base"/>
            <a:r>
              <a:rPr lang="pl-PL" sz="1600" dirty="0"/>
              <a:t>zmiany endometrium (w tym hiperplazja i polipy)</a:t>
            </a:r>
          </a:p>
          <a:p>
            <a:pPr fontAlgn="base"/>
            <a:r>
              <a:rPr lang="pl-PL" sz="1600" dirty="0"/>
              <a:t>incydenty zakrzepowe (w tym niedokrwienia mózgu)</a:t>
            </a:r>
          </a:p>
          <a:p>
            <a:pPr fontAlgn="base"/>
            <a:r>
              <a:rPr lang="pl-PL" sz="1600" dirty="0" err="1"/>
              <a:t>kurcze</a:t>
            </a:r>
            <a:r>
              <a:rPr lang="pl-PL" sz="1600" dirty="0"/>
              <a:t> mięśni nóg</a:t>
            </a:r>
          </a:p>
          <a:p>
            <a:pPr fontAlgn="base"/>
            <a:r>
              <a:rPr lang="pl-PL" sz="1600" dirty="0"/>
              <a:t>świąd sromu</a:t>
            </a:r>
          </a:p>
          <a:p>
            <a:pPr fontAlgn="base"/>
            <a:r>
              <a:rPr lang="pl-PL" sz="1600" dirty="0"/>
              <a:t>rak endometrium</a:t>
            </a:r>
          </a:p>
        </p:txBody>
      </p:sp>
    </p:spTree>
    <p:extLst>
      <p:ext uri="{BB962C8B-B14F-4D97-AF65-F5344CB8AC3E}">
        <p14:creationId xmlns:p14="http://schemas.microsoft.com/office/powerpoint/2010/main" val="261761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870518"/>
          </a:xfrm>
        </p:spPr>
        <p:txBody>
          <a:bodyPr>
            <a:normAutofit fontScale="90000"/>
          </a:bodyPr>
          <a:lstStyle/>
          <a:p>
            <a:r>
              <a:rPr lang="pl-PL" sz="3600" dirty="0" err="1"/>
              <a:t>Tamoksyfen</a:t>
            </a:r>
            <a:r>
              <a:rPr lang="pl-PL" sz="3600" dirty="0"/>
              <a:t>, </a:t>
            </a:r>
            <a:r>
              <a:rPr lang="pl-PL" sz="3600" dirty="0" err="1"/>
              <a:t>antyestrogen</a:t>
            </a:r>
            <a:r>
              <a:rPr lang="pl-PL" sz="3600" dirty="0"/>
              <a:t>, ale …</a:t>
            </a:r>
            <a:br>
              <a:rPr lang="pl-PL" sz="3600" dirty="0"/>
            </a:br>
            <a:r>
              <a:rPr lang="pl-PL" sz="3600" dirty="0"/>
              <a:t>nie w każdej tkance receptor estrogenowy działa tak samo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9403661-2EE1-2644-AD73-5D6174E5F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328" y="2073335"/>
            <a:ext cx="5594450" cy="3659921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ECAEBC0A-F2CB-7A4D-B3E4-41BE9D2A4979}"/>
              </a:ext>
            </a:extLst>
          </p:cNvPr>
          <p:cNvSpPr/>
          <p:nvPr/>
        </p:nvSpPr>
        <p:spPr>
          <a:xfrm>
            <a:off x="7031296" y="2206318"/>
            <a:ext cx="92505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DD44677-61D9-574C-BC38-B0B915583071}"/>
              </a:ext>
            </a:extLst>
          </p:cNvPr>
          <p:cNvSpPr/>
          <p:nvPr/>
        </p:nvSpPr>
        <p:spPr>
          <a:xfrm>
            <a:off x="2272616" y="2269361"/>
            <a:ext cx="504056" cy="4658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317352E-4FD9-034A-88AF-7B8619C9724A}"/>
              </a:ext>
            </a:extLst>
          </p:cNvPr>
          <p:cNvSpPr txBox="1"/>
          <p:nvPr/>
        </p:nvSpPr>
        <p:spPr>
          <a:xfrm>
            <a:off x="1970013" y="1961584"/>
            <a:ext cx="19022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/>
              <a:t>E w komórce raka piersi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49E9A17-6471-FB49-8B67-5B2C6DC827D2}"/>
              </a:ext>
            </a:extLst>
          </p:cNvPr>
          <p:cNvSpPr txBox="1"/>
          <p:nvPr/>
        </p:nvSpPr>
        <p:spPr>
          <a:xfrm>
            <a:off x="4294313" y="1961584"/>
            <a:ext cx="19022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/>
              <a:t>T w komórce raka piersi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EDA1B33-21A8-154A-B95D-1FF9B72B4804}"/>
              </a:ext>
            </a:extLst>
          </p:cNvPr>
          <p:cNvSpPr txBox="1"/>
          <p:nvPr/>
        </p:nvSpPr>
        <p:spPr>
          <a:xfrm>
            <a:off x="6153558" y="1961583"/>
            <a:ext cx="23391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T w komórce endometrium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7E7B605-A4C1-264C-9CEC-AEF4AF356AF1}"/>
              </a:ext>
            </a:extLst>
          </p:cNvPr>
          <p:cNvSpPr/>
          <p:nvPr/>
        </p:nvSpPr>
        <p:spPr>
          <a:xfrm>
            <a:off x="8212614" y="2269361"/>
            <a:ext cx="2749521" cy="2639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11E1E"/>
                </a:solidFill>
              </a:rPr>
              <a:t>efekt ochronny w kościach (zmniejszenie ich demineralizacji)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11E1E"/>
                </a:solidFill>
              </a:rPr>
              <a:t>obniżenie stężenia lipidów w surowicy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11E1E"/>
                </a:solidFill>
              </a:rPr>
              <a:t>korzystny wpływ na układ sercowo-naczyniowy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4627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/>
              <a:t>Co się dzieje w tym endometrium?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D23B9B7-5C9E-AC47-99F7-7A6CD97A6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71464" y="1700808"/>
            <a:ext cx="3845416" cy="24514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662E1CB-840E-434F-A4AB-1E63D64E3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04" y="4292820"/>
            <a:ext cx="2918479" cy="169617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E66F345-DA85-7F40-A2F2-121193A6604D}"/>
              </a:ext>
            </a:extLst>
          </p:cNvPr>
          <p:cNvSpPr/>
          <p:nvPr/>
        </p:nvSpPr>
        <p:spPr>
          <a:xfrm>
            <a:off x="5303912" y="1653315"/>
            <a:ext cx="5400600" cy="310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11002D"/>
                </a:solidFill>
              </a:rPr>
              <a:t>To błona śluzowa naturalnie występująca w jamie macicy, </a:t>
            </a:r>
            <a:r>
              <a:rPr lang="pl-PL" sz="1600" dirty="0"/>
              <a:t>czyli tkanki naturalnie wyściełającej jamę trzonu macicy.</a:t>
            </a:r>
            <a:endParaRPr lang="pl-PL" sz="1600" dirty="0">
              <a:solidFill>
                <a:srgbClr val="11002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11002D"/>
                </a:solidFill>
              </a:rPr>
              <a:t>Pod wpływem działania hormonów podlega wielu cyklicznym przemianom.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11002D"/>
                </a:solidFill>
              </a:rPr>
              <a:t>Jedna z jej warstw regularnie się złuszcza i uwidacznia poprzez </a:t>
            </a:r>
            <a:r>
              <a:rPr lang="pl-PL" sz="1600" dirty="0">
                <a:solidFill>
                  <a:srgbClr val="6D28DB"/>
                </a:solidFill>
                <a:hlinkClick r:id="rId7"/>
              </a:rPr>
              <a:t>krwawienia miesiączkowe</a:t>
            </a:r>
            <a:r>
              <a:rPr lang="pl-PL" sz="1600" dirty="0">
                <a:solidFill>
                  <a:srgbClr val="11002D"/>
                </a:solidFill>
              </a:rPr>
              <a:t>, aby po wszystkim ponownie się odbudować i przygotować na ewentualne przyjęcie zapłodnionej komórki jajowej.</a:t>
            </a:r>
          </a:p>
        </p:txBody>
      </p:sp>
    </p:spTree>
    <p:extLst>
      <p:ext uri="{BB962C8B-B14F-4D97-AF65-F5344CB8AC3E}">
        <p14:creationId xmlns:p14="http://schemas.microsoft.com/office/powerpoint/2010/main" val="42028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/>
              <a:t>Objawy przerostu endometrium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E065571-8B37-8B49-9E05-7D5224146DD7}"/>
              </a:ext>
            </a:extLst>
          </p:cNvPr>
          <p:cNvSpPr txBox="1"/>
          <p:nvPr/>
        </p:nvSpPr>
        <p:spPr>
          <a:xfrm>
            <a:off x="1343472" y="2123707"/>
            <a:ext cx="950505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Przyczyna		nadmierna ekspozycja na estrogeny (np. zespół </a:t>
            </a:r>
            <a:r>
              <a:rPr lang="pl-PL" dirty="0" err="1"/>
              <a:t>policystycznych</a:t>
            </a:r>
            <a:r>
              <a:rPr lang="pl-PL" dirty="0"/>
              <a:t> jajników, 			leczenie </a:t>
            </a:r>
            <a:r>
              <a:rPr lang="pl-PL" dirty="0" err="1"/>
              <a:t>tamoksyfenem</a:t>
            </a:r>
            <a:r>
              <a:rPr lang="pl-PL" dirty="0"/>
              <a:t> – odmienne działanie niż w komórkach raka piersi)</a:t>
            </a:r>
          </a:p>
          <a:p>
            <a:pPr>
              <a:lnSpc>
                <a:spcPct val="150000"/>
              </a:lnSpc>
            </a:pPr>
            <a:r>
              <a:rPr lang="pl-PL" dirty="0"/>
              <a:t>Występowanie	największe ryzyko rozwoju przerostu endometrium występuje między 40 - 60 </a:t>
            </a:r>
            <a:r>
              <a:rPr lang="pl-PL" dirty="0" err="1"/>
              <a:t>rż</a:t>
            </a:r>
            <a:r>
              <a:rPr lang="pl-PL" dirty="0"/>
              <a:t>.</a:t>
            </a:r>
          </a:p>
          <a:p>
            <a:pPr>
              <a:lnSpc>
                <a:spcPct val="150000"/>
              </a:lnSpc>
            </a:pPr>
            <a:r>
              <a:rPr lang="pl-PL" dirty="0"/>
              <a:t>Objawy		nieprawidłowe krwawienie z macicy</a:t>
            </a:r>
          </a:p>
          <a:p>
            <a:pPr>
              <a:lnSpc>
                <a:spcPct val="150000"/>
              </a:lnSpc>
            </a:pPr>
            <a:r>
              <a:rPr lang="pl-PL" dirty="0"/>
              <a:t>Rozpoznanie	</a:t>
            </a:r>
            <a:r>
              <a:rPr lang="pl-PL" dirty="0" err="1"/>
              <a:t>przezpochwowe</a:t>
            </a:r>
            <a:r>
              <a:rPr lang="pl-PL" dirty="0"/>
              <a:t> badanie ultrasonograficzne + ewentualnie biopsja</a:t>
            </a:r>
          </a:p>
          <a:p>
            <a:pPr>
              <a:lnSpc>
                <a:spcPct val="150000"/>
              </a:lnSpc>
            </a:pPr>
            <a:r>
              <a:rPr lang="pl-PL" dirty="0"/>
              <a:t>Leczenie		zależy od rodzaju przerostu; stosowanie leków hormonalnych (doustnie, 			domięśniowo lub domacicznie</a:t>
            </a:r>
          </a:p>
        </p:txBody>
      </p:sp>
    </p:spTree>
    <p:extLst>
      <p:ext uri="{BB962C8B-B14F-4D97-AF65-F5344CB8AC3E}">
        <p14:creationId xmlns:p14="http://schemas.microsoft.com/office/powerpoint/2010/main" val="178091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229201"/>
            <a:ext cx="1224136" cy="10081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5AB5F-7E96-DB4E-8D08-887EF1F7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282"/>
            <a:ext cx="10972800" cy="704505"/>
          </a:xfrm>
        </p:spPr>
        <p:txBody>
          <a:bodyPr>
            <a:normAutofit/>
          </a:bodyPr>
          <a:lstStyle/>
          <a:p>
            <a:r>
              <a:rPr lang="pl-PL" sz="3600" dirty="0"/>
              <a:t>Rak endometrium – czynniki ryzyka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E065571-8B37-8B49-9E05-7D5224146DD7}"/>
              </a:ext>
            </a:extLst>
          </p:cNvPr>
          <p:cNvSpPr txBox="1"/>
          <p:nvPr/>
        </p:nvSpPr>
        <p:spPr>
          <a:xfrm>
            <a:off x="1343472" y="1608871"/>
            <a:ext cx="95050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Czynniki ryzyka: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/>
              <a:t>otyłość w wieku 50–59 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hiperestrogenizm</a:t>
            </a:r>
            <a:r>
              <a:rPr lang="pl-PL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endogenny (</a:t>
            </a:r>
            <a:r>
              <a:rPr lang="pl-PL" dirty="0">
                <a:hlinkClick r:id="rId5" tooltip="Guzy jajnika hormonalnie czyn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hormonalnie czynne</a:t>
            </a:r>
            <a:r>
              <a:rPr lang="pl-PL" dirty="0"/>
              <a:t> nowotwory jak </a:t>
            </a:r>
            <a:r>
              <a:rPr lang="pl-PL" dirty="0">
                <a:hlinkClick r:id="rId6" tooltip="Ziarniszcza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ziarniszczak</a:t>
            </a:r>
            <a:r>
              <a:rPr lang="pl-PL" dirty="0"/>
              <a:t>, </a:t>
            </a:r>
            <a:r>
              <a:rPr lang="pl-PL" dirty="0">
                <a:hlinkClick r:id="rId7" tooltip="Otoczkowiak (strona nie istnie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otoczkowiak</a:t>
            </a:r>
            <a:r>
              <a:rPr lang="pl-PL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egzogenny – długotrwałe leczenie estrogenami bez zrównoważenia progesteronem (obecnie prawie nie stosowane)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8" tooltip="Cukrzy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cukrzyca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9" tooltip="Nadciśnienie tętnic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nadciśnienie tętnicze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nierództwo</a:t>
            </a:r>
            <a:r>
              <a:rPr lang="pl-PL" dirty="0"/>
              <a:t>; późna </a:t>
            </a:r>
            <a:r>
              <a:rPr lang="pl-PL" dirty="0">
                <a:hlinkClick r:id="rId10" tooltip="Przekwitan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menopauza</a:t>
            </a:r>
            <a:r>
              <a:rPr lang="pl-PL" dirty="0"/>
              <a:t>, wczesna </a:t>
            </a:r>
            <a:r>
              <a:rPr lang="pl-PL" dirty="0">
                <a:hlinkClick r:id="rId11" tooltip="Menarch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menarche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występowanie cykli bezowulacyjnych (</a:t>
            </a:r>
            <a:r>
              <a:rPr lang="pl-PL" dirty="0">
                <a:hlinkClick r:id="rId12" tooltip="Zespół wielotorbielowatych jajnikó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zespół policystycznych jajników</a:t>
            </a:r>
            <a:r>
              <a:rPr lang="pl-P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przebyte napromienianie na okolicę </a:t>
            </a:r>
            <a:r>
              <a:rPr lang="pl-PL" dirty="0">
                <a:hlinkClick r:id="rId13" tooltip="Miednica mniejs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miednicy mniejszej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uwarunkowania genetyczne (</a:t>
            </a:r>
            <a:r>
              <a:rPr lang="pl-PL" dirty="0">
                <a:hlinkClick r:id="rId14" tooltip="Zespół Lync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zespół Lyncha</a:t>
            </a:r>
            <a:r>
              <a:rPr lang="pl-PL" dirty="0"/>
              <a:t>, </a:t>
            </a:r>
            <a:r>
              <a:rPr lang="pl-PL" dirty="0">
                <a:hlinkClick r:id="rId15" tooltip="Zespół Cow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zespół Cowden</a:t>
            </a:r>
            <a:r>
              <a:rPr lang="pl-P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długotrwałe leczenie </a:t>
            </a:r>
            <a:r>
              <a:rPr lang="pl-PL" dirty="0">
                <a:hlinkClick r:id="rId16" tooltip="Tamoksyf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tamoksyfenem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840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638</Words>
  <Application>Microsoft Macintosh PowerPoint</Application>
  <PresentationFormat>Panoramiczny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Tamoksyfen  korzyść w leczeniu chorych na raka piersi ryzyko zachorowania na raka endometrium</vt:lpstr>
      <vt:lpstr>Jak działają estrogeny?</vt:lpstr>
      <vt:lpstr>Jak działa tamoksyfen?</vt:lpstr>
      <vt:lpstr>Tamoksyfen, antyestrogen</vt:lpstr>
      <vt:lpstr>Tamoksyfen, antyestrogen</vt:lpstr>
      <vt:lpstr>Tamoksyfen, antyestrogen, ale … nie w każdej tkance receptor estrogenowy działa tak samo</vt:lpstr>
      <vt:lpstr>Co się dzieje w tym endometrium?</vt:lpstr>
      <vt:lpstr>Objawy przerostu endometrium</vt:lpstr>
      <vt:lpstr>Rak endometrium – czynniki ryzyka</vt:lpstr>
      <vt:lpstr>Ryzyko raka endometrium podczas stosowania tamoksyfenu</vt:lpstr>
      <vt:lpstr>Czy tylko tamoksyfen?</vt:lpstr>
      <vt:lpstr>Rak endometrium</vt:lpstr>
      <vt:lpstr>Prezentacja programu PowerPoint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</dc:creator>
  <cp:lastModifiedBy>Radecka Barbara</cp:lastModifiedBy>
  <cp:revision>23</cp:revision>
  <dcterms:created xsi:type="dcterms:W3CDTF">2018-09-26T17:37:19Z</dcterms:created>
  <dcterms:modified xsi:type="dcterms:W3CDTF">2021-03-12T17:25:48Z</dcterms:modified>
</cp:coreProperties>
</file>