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0"/>
  </p:notesMasterIdLst>
  <p:sldIdLst>
    <p:sldId id="825" r:id="rId2"/>
    <p:sldId id="826" r:id="rId3"/>
    <p:sldId id="827" r:id="rId4"/>
    <p:sldId id="828" r:id="rId5"/>
    <p:sldId id="829" r:id="rId6"/>
    <p:sldId id="830" r:id="rId7"/>
    <p:sldId id="832" r:id="rId8"/>
    <p:sldId id="833" r:id="rId9"/>
    <p:sldId id="831" r:id="rId10"/>
    <p:sldId id="834" r:id="rId11"/>
    <p:sldId id="836" r:id="rId12"/>
    <p:sldId id="835" r:id="rId13"/>
    <p:sldId id="838" r:id="rId14"/>
    <p:sldId id="839" r:id="rId15"/>
    <p:sldId id="837" r:id="rId16"/>
    <p:sldId id="840" r:id="rId17"/>
    <p:sldId id="853" r:id="rId18"/>
    <p:sldId id="841" r:id="rId19"/>
    <p:sldId id="842" r:id="rId20"/>
    <p:sldId id="843" r:id="rId21"/>
    <p:sldId id="844" r:id="rId22"/>
    <p:sldId id="846" r:id="rId23"/>
    <p:sldId id="845" r:id="rId24"/>
    <p:sldId id="847" r:id="rId25"/>
    <p:sldId id="849" r:id="rId26"/>
    <p:sldId id="850" r:id="rId27"/>
    <p:sldId id="852" r:id="rId28"/>
    <p:sldId id="848" r:id="rId29"/>
  </p:sldIdLst>
  <p:sldSz cx="12192000" cy="6858000"/>
  <p:notesSz cx="6858000" cy="9144000"/>
  <p:defaultTextStyle>
    <a:defPPr>
      <a:defRPr lang="pl-PL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33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71" d="100"/>
          <a:sy n="71" d="100"/>
        </p:scale>
        <p:origin x="-4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8A59E-11A2-4D45-A77D-C636E69BD626}" type="datetimeFigureOut">
              <a:rPr lang="pl-PL" smtClean="0"/>
              <a:t>2021-06-22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929E2-7108-4071-913C-D82DB0F0D8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386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28664" y="692696"/>
            <a:ext cx="9889099" cy="720080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r>
              <a:rPr lang="pl-PL" dirty="0"/>
              <a:t> Tytuł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128664" y="1772816"/>
            <a:ext cx="9889099" cy="3311624"/>
          </a:xfrm>
          <a:prstGeom prst="rect">
            <a:avLst/>
          </a:prstGeom>
        </p:spPr>
        <p:txBody>
          <a:bodyPr lIns="121917" tIns="60958" rIns="121917" bIns="60958"/>
          <a:lstStyle>
            <a:lvl2pPr marL="609585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1972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21917" tIns="60958" rIns="121917" bIns="60958"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121917" tIns="60958" rIns="121917" bIns="60958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lIns="121917" tIns="60958" rIns="121917" bIns="60958"/>
          <a:lstStyle/>
          <a:p>
            <a:pPr defTabSz="1219170"/>
            <a:fld id="{B11D738E-8962-435F-8C43-147B8DD7E819}" type="datetime1">
              <a:rPr lang="en-US" sz="2400" smtClean="0">
                <a:solidFill>
                  <a:prstClr val="black"/>
                </a:solidFill>
              </a:rPr>
              <a:pPr defTabSz="1219170"/>
              <a:t>6/22/2021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121917" tIns="60958" rIns="121917" bIns="60958"/>
          <a:lstStyle/>
          <a:p>
            <a:pPr defTabSz="1219170"/>
            <a:r>
              <a:rPr lang="en-US" sz="2400">
                <a:solidFill>
                  <a:prstClr val="black"/>
                </a:solidFill>
              </a:rPr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121917" tIns="60958" rIns="121917" bIns="60958"/>
          <a:lstStyle/>
          <a:p>
            <a:pPr defTabSz="1219170"/>
            <a:fld id="{BA9B540C-44DA-4F69-89C9-7C84606640D3}" type="slidenum">
              <a:rPr lang="en-US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0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33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5.emf"/><Relationship Id="rId4" Type="http://schemas.openxmlformats.org/officeDocument/2006/relationships/package" Target="../embeddings/Microsoft_Word_Document2.docx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="" xmlns:a16="http://schemas.microsoft.com/office/drawing/2014/main" id="{977BFD03-F924-4221-A82F-793A2DDF1139}"/>
              </a:ext>
            </a:extLst>
          </p:cNvPr>
          <p:cNvSpPr txBox="1">
            <a:spLocks/>
          </p:cNvSpPr>
          <p:nvPr/>
        </p:nvSpPr>
        <p:spPr>
          <a:xfrm>
            <a:off x="1014410" y="861213"/>
            <a:ext cx="10086976" cy="1325563"/>
          </a:xfrm>
        </p:spPr>
        <p:txBody>
          <a:bodyPr lIns="121917" tIns="60958" rIns="121917" bIns="60958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FF3399"/>
                </a:solidFill>
              </a:rPr>
              <a:t>Co powinnam wiedzieć o swoim raku piersi? </a:t>
            </a:r>
            <a:br>
              <a:rPr lang="pl-PL" sz="3200" b="1" dirty="0">
                <a:solidFill>
                  <a:srgbClr val="FF3399"/>
                </a:solidFill>
              </a:rPr>
            </a:br>
            <a:r>
              <a:rPr lang="pl-PL" sz="3200" b="1" dirty="0">
                <a:solidFill>
                  <a:srgbClr val="FF3399"/>
                </a:solidFill>
              </a:rPr>
              <a:t>Rola wczesnej diagnostyki  HER2 i wczesnego wykonywania badań genetycznych</a:t>
            </a:r>
          </a:p>
        </p:txBody>
      </p:sp>
      <p:pic>
        <p:nvPicPr>
          <p:cNvPr id="5" name="Symbol zastępczy zawartości 3">
            <a:extLst>
              <a:ext uri="{FF2B5EF4-FFF2-40B4-BE49-F238E27FC236}">
                <a16:creationId xmlns="" xmlns:a16="http://schemas.microsoft.com/office/drawing/2014/main" id="{9D1282C2-9B7F-406A-848F-3AB208912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2686845"/>
            <a:ext cx="10229852" cy="26289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3F7ABD50-F1EE-4E93-ACDB-8AE527A4183E}"/>
              </a:ext>
            </a:extLst>
          </p:cNvPr>
          <p:cNvSpPr txBox="1"/>
          <p:nvPr/>
        </p:nvSpPr>
        <p:spPr>
          <a:xfrm>
            <a:off x="4586069" y="5669282"/>
            <a:ext cx="2373018" cy="75405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pl-PL" sz="2400" dirty="0"/>
              <a:t>Iwona Głogowska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0091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914401" y="1028667"/>
            <a:ext cx="1025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t-BR" sz="3600" dirty="0">
                <a:solidFill>
                  <a:srgbClr val="FF3399"/>
                </a:solidFill>
                <a:cs typeface="Arial" panose="020B0604020202020204" pitchFamily="34" charset="0"/>
              </a:rPr>
              <a:t>TNBC-odpowiedź na chemioterapię przedoperacyjną</a:t>
            </a:r>
            <a:endParaRPr lang="pl-PL" sz="3600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="" xmlns:a16="http://schemas.microsoft.com/office/drawing/2014/main" id="{0B07D867-3EE4-46A9-B1D1-E4242C48FEEE}"/>
              </a:ext>
            </a:extLst>
          </p:cNvPr>
          <p:cNvSpPr txBox="1">
            <a:spLocks/>
          </p:cNvSpPr>
          <p:nvPr/>
        </p:nvSpPr>
        <p:spPr>
          <a:xfrm>
            <a:off x="914401" y="1686105"/>
            <a:ext cx="10258424" cy="384175"/>
          </a:xfrm>
        </p:spPr>
        <p:txBody>
          <a:bodyPr lIns="121917" tIns="60958" rIns="121917" bIns="60958"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l-PL" altLang="pt-BR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 wrażliwy na chemioterapię przedoperacyjną a osiągnięcie </a:t>
            </a:r>
            <a:r>
              <a:rPr lang="pl-PL" altLang="pt-BR" sz="1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lang="pl-PL" altLang="pt-BR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poprawia odległe wyniki leczenia</a:t>
            </a:r>
            <a:endParaRPr lang="en-US" altLang="pt-BR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1">
            <a:extLst>
              <a:ext uri="{FF2B5EF4-FFF2-40B4-BE49-F238E27FC236}">
                <a16:creationId xmlns="" xmlns:a16="http://schemas.microsoft.com/office/drawing/2014/main" id="{08268313-CD74-41B1-8230-C692AAB523D2}"/>
              </a:ext>
            </a:extLst>
          </p:cNvPr>
          <p:cNvGrpSpPr>
            <a:grpSpLocks/>
          </p:cNvGrpSpPr>
          <p:nvPr/>
        </p:nvGrpSpPr>
        <p:grpSpPr bwMode="auto">
          <a:xfrm>
            <a:off x="3186324" y="2276475"/>
            <a:ext cx="5560792" cy="3894188"/>
            <a:chOff x="348304" y="1946275"/>
            <a:chExt cx="4171883" cy="2824872"/>
          </a:xfrm>
        </p:grpSpPr>
        <p:cxnSp>
          <p:nvCxnSpPr>
            <p:cNvPr id="7" name="Straight Connector 61">
              <a:extLst>
                <a:ext uri="{FF2B5EF4-FFF2-40B4-BE49-F238E27FC236}">
                  <a16:creationId xmlns="" xmlns:a16="http://schemas.microsoft.com/office/drawing/2014/main" id="{C8F1C493-DF65-4C23-88C2-E4A3090F48DB}"/>
                </a:ext>
              </a:extLst>
            </p:cNvPr>
            <p:cNvCxnSpPr/>
            <p:nvPr/>
          </p:nvCxnSpPr>
          <p:spPr bwMode="auto">
            <a:xfrm flipV="1">
              <a:off x="2507409" y="2079859"/>
              <a:ext cx="0" cy="2273227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6">
              <a:extLst>
                <a:ext uri="{FF2B5EF4-FFF2-40B4-BE49-F238E27FC236}">
                  <a16:creationId xmlns="" xmlns:a16="http://schemas.microsoft.com/office/drawing/2014/main" id="{3871D073-724C-4631-81F3-106310EDC65E}"/>
                </a:ext>
              </a:extLst>
            </p:cNvPr>
            <p:cNvCxnSpPr/>
            <p:nvPr/>
          </p:nvCxnSpPr>
          <p:spPr bwMode="auto">
            <a:xfrm>
              <a:off x="1074646" y="2087920"/>
              <a:ext cx="0" cy="22812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A5F77D5F-37A8-4BD4-9D59-F1E60EDEBC15}"/>
                </a:ext>
              </a:extLst>
            </p:cNvPr>
            <p:cNvCxnSpPr/>
            <p:nvPr/>
          </p:nvCxnSpPr>
          <p:spPr bwMode="auto">
            <a:xfrm>
              <a:off x="1055590" y="4359995"/>
              <a:ext cx="3359790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10">
              <a:extLst>
                <a:ext uri="{FF2B5EF4-FFF2-40B4-BE49-F238E27FC236}">
                  <a16:creationId xmlns="" xmlns:a16="http://schemas.microsoft.com/office/drawing/2014/main" id="{DB017031-4E1F-4169-9383-F5968DCF0C3C}"/>
                </a:ext>
              </a:extLst>
            </p:cNvPr>
            <p:cNvCxnSpPr/>
            <p:nvPr/>
          </p:nvCxnSpPr>
          <p:spPr bwMode="auto">
            <a:xfrm>
              <a:off x="1009141" y="2101739"/>
              <a:ext cx="65505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1">
              <a:extLst>
                <a:ext uri="{FF2B5EF4-FFF2-40B4-BE49-F238E27FC236}">
                  <a16:creationId xmlns="" xmlns:a16="http://schemas.microsoft.com/office/drawing/2014/main" id="{E1682567-9679-4214-847A-552963813AB8}"/>
                </a:ext>
              </a:extLst>
            </p:cNvPr>
            <p:cNvCxnSpPr/>
            <p:nvPr/>
          </p:nvCxnSpPr>
          <p:spPr bwMode="auto">
            <a:xfrm>
              <a:off x="1009141" y="2481762"/>
              <a:ext cx="65505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2">
              <a:extLst>
                <a:ext uri="{FF2B5EF4-FFF2-40B4-BE49-F238E27FC236}">
                  <a16:creationId xmlns="" xmlns:a16="http://schemas.microsoft.com/office/drawing/2014/main" id="{5454A024-743D-41E0-BDF4-2518F41D9AFA}"/>
                </a:ext>
              </a:extLst>
            </p:cNvPr>
            <p:cNvCxnSpPr/>
            <p:nvPr/>
          </p:nvCxnSpPr>
          <p:spPr bwMode="auto">
            <a:xfrm>
              <a:off x="1009141" y="2857178"/>
              <a:ext cx="65505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3">
              <a:extLst>
                <a:ext uri="{FF2B5EF4-FFF2-40B4-BE49-F238E27FC236}">
                  <a16:creationId xmlns="" xmlns:a16="http://schemas.microsoft.com/office/drawing/2014/main" id="{D4E6EF91-5035-4713-9A24-E90894B475CD}"/>
                </a:ext>
              </a:extLst>
            </p:cNvPr>
            <p:cNvCxnSpPr/>
            <p:nvPr/>
          </p:nvCxnSpPr>
          <p:spPr bwMode="auto">
            <a:xfrm>
              <a:off x="1009141" y="3237201"/>
              <a:ext cx="65505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4">
              <a:extLst>
                <a:ext uri="{FF2B5EF4-FFF2-40B4-BE49-F238E27FC236}">
                  <a16:creationId xmlns="" xmlns:a16="http://schemas.microsoft.com/office/drawing/2014/main" id="{6264D667-AE32-4C80-AD8E-358E61E41065}"/>
                </a:ext>
              </a:extLst>
            </p:cNvPr>
            <p:cNvCxnSpPr/>
            <p:nvPr/>
          </p:nvCxnSpPr>
          <p:spPr bwMode="auto">
            <a:xfrm>
              <a:off x="1009141" y="3603405"/>
              <a:ext cx="65505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5">
              <a:extLst>
                <a:ext uri="{FF2B5EF4-FFF2-40B4-BE49-F238E27FC236}">
                  <a16:creationId xmlns="" xmlns:a16="http://schemas.microsoft.com/office/drawing/2014/main" id="{8693EEA6-FE7A-4105-8D80-F558220AD16B}"/>
                </a:ext>
              </a:extLst>
            </p:cNvPr>
            <p:cNvCxnSpPr/>
            <p:nvPr/>
          </p:nvCxnSpPr>
          <p:spPr bwMode="auto">
            <a:xfrm>
              <a:off x="1009141" y="3982276"/>
              <a:ext cx="65505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6">
              <a:extLst>
                <a:ext uri="{FF2B5EF4-FFF2-40B4-BE49-F238E27FC236}">
                  <a16:creationId xmlns="" xmlns:a16="http://schemas.microsoft.com/office/drawing/2014/main" id="{3A677015-8CDF-4F73-8CE4-7849F8C46C79}"/>
                </a:ext>
              </a:extLst>
            </p:cNvPr>
            <p:cNvCxnSpPr/>
            <p:nvPr/>
          </p:nvCxnSpPr>
          <p:spPr bwMode="auto">
            <a:xfrm>
              <a:off x="1009141" y="4359995"/>
              <a:ext cx="65505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7">
              <a:extLst>
                <a:ext uri="{FF2B5EF4-FFF2-40B4-BE49-F238E27FC236}">
                  <a16:creationId xmlns="" xmlns:a16="http://schemas.microsoft.com/office/drawing/2014/main" id="{5A815C7C-4084-4EFA-BB58-E50947946829}"/>
                </a:ext>
              </a:extLst>
            </p:cNvPr>
            <p:cNvCxnSpPr/>
            <p:nvPr/>
          </p:nvCxnSpPr>
          <p:spPr bwMode="auto">
            <a:xfrm rot="5400000">
              <a:off x="1525329" y="4388209"/>
              <a:ext cx="63337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8">
              <a:extLst>
                <a:ext uri="{FF2B5EF4-FFF2-40B4-BE49-F238E27FC236}">
                  <a16:creationId xmlns="" xmlns:a16="http://schemas.microsoft.com/office/drawing/2014/main" id="{5A7C6A45-148F-4BC7-89F8-AA7CFC0BF95D}"/>
                </a:ext>
              </a:extLst>
            </p:cNvPr>
            <p:cNvCxnSpPr/>
            <p:nvPr/>
          </p:nvCxnSpPr>
          <p:spPr bwMode="auto">
            <a:xfrm rot="5400000">
              <a:off x="2002917" y="4388209"/>
              <a:ext cx="63337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9">
              <a:extLst>
                <a:ext uri="{FF2B5EF4-FFF2-40B4-BE49-F238E27FC236}">
                  <a16:creationId xmlns="" xmlns:a16="http://schemas.microsoft.com/office/drawing/2014/main" id="{100BC3B1-A322-4307-B4CE-A1F8B11F0123}"/>
                </a:ext>
              </a:extLst>
            </p:cNvPr>
            <p:cNvCxnSpPr/>
            <p:nvPr/>
          </p:nvCxnSpPr>
          <p:spPr bwMode="auto">
            <a:xfrm rot="5400000">
              <a:off x="2479314" y="4388209"/>
              <a:ext cx="63337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20">
              <a:extLst>
                <a:ext uri="{FF2B5EF4-FFF2-40B4-BE49-F238E27FC236}">
                  <a16:creationId xmlns="" xmlns:a16="http://schemas.microsoft.com/office/drawing/2014/main" id="{8A977B33-E5EB-431D-8F50-60363A08B005}"/>
                </a:ext>
              </a:extLst>
            </p:cNvPr>
            <p:cNvCxnSpPr/>
            <p:nvPr/>
          </p:nvCxnSpPr>
          <p:spPr bwMode="auto">
            <a:xfrm rot="5400000">
              <a:off x="2956902" y="4388209"/>
              <a:ext cx="63337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1">
              <a:extLst>
                <a:ext uri="{FF2B5EF4-FFF2-40B4-BE49-F238E27FC236}">
                  <a16:creationId xmlns="" xmlns:a16="http://schemas.microsoft.com/office/drawing/2014/main" id="{6147F9FD-D273-4AAA-B6E9-59B9942BE204}"/>
                </a:ext>
              </a:extLst>
            </p:cNvPr>
            <p:cNvCxnSpPr/>
            <p:nvPr/>
          </p:nvCxnSpPr>
          <p:spPr bwMode="auto">
            <a:xfrm rot="5400000">
              <a:off x="3419007" y="4388209"/>
              <a:ext cx="63337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2">
              <a:extLst>
                <a:ext uri="{FF2B5EF4-FFF2-40B4-BE49-F238E27FC236}">
                  <a16:creationId xmlns="" xmlns:a16="http://schemas.microsoft.com/office/drawing/2014/main" id="{65EC36F2-7CE2-42FE-B8AE-777ACA9ABDE3}"/>
                </a:ext>
              </a:extLst>
            </p:cNvPr>
            <p:cNvCxnSpPr/>
            <p:nvPr/>
          </p:nvCxnSpPr>
          <p:spPr bwMode="auto">
            <a:xfrm rot="5400000">
              <a:off x="3895404" y="4388209"/>
              <a:ext cx="63337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3">
              <a:extLst>
                <a:ext uri="{FF2B5EF4-FFF2-40B4-BE49-F238E27FC236}">
                  <a16:creationId xmlns="" xmlns:a16="http://schemas.microsoft.com/office/drawing/2014/main" id="{CCB1BE4F-09B5-4775-8623-187FB790E4B8}"/>
                </a:ext>
              </a:extLst>
            </p:cNvPr>
            <p:cNvCxnSpPr/>
            <p:nvPr/>
          </p:nvCxnSpPr>
          <p:spPr bwMode="auto">
            <a:xfrm rot="5400000">
              <a:off x="4371801" y="4388209"/>
              <a:ext cx="63337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TextBox 24">
              <a:extLst>
                <a:ext uri="{FF2B5EF4-FFF2-40B4-BE49-F238E27FC236}">
                  <a16:creationId xmlns="" xmlns:a16="http://schemas.microsoft.com/office/drawing/2014/main" id="{70DAB8AA-CD59-4176-8BC6-FFC32273D0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813" y="1946275"/>
              <a:ext cx="352609" cy="22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panose="020B0604020202020204" pitchFamily="34" charset="0"/>
                <a:buNone/>
              </a:pPr>
              <a:r>
                <a:rPr lang="en-US" altLang="pt-BR" sz="1600">
                  <a:solidFill>
                    <a:srgbClr val="141415"/>
                  </a:solidFill>
                  <a:latin typeface="Arial" panose="020B0604020202020204" pitchFamily="34" charset="0"/>
                </a:rPr>
                <a:t>1.0</a:t>
              </a:r>
            </a:p>
          </p:txBody>
        </p:sp>
        <p:sp>
          <p:nvSpPr>
            <p:cNvPr id="25" name="TextBox 25">
              <a:extLst>
                <a:ext uri="{FF2B5EF4-FFF2-40B4-BE49-F238E27FC236}">
                  <a16:creationId xmlns="" xmlns:a16="http://schemas.microsoft.com/office/drawing/2014/main" id="{8ADD542E-97E9-4D8D-8D41-3F3525909E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666" y="2315877"/>
              <a:ext cx="352609" cy="22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panose="020B0604020202020204" pitchFamily="34" charset="0"/>
                <a:buNone/>
              </a:pPr>
              <a:r>
                <a:rPr lang="en-US" altLang="pt-BR" sz="1600">
                  <a:solidFill>
                    <a:srgbClr val="141415"/>
                  </a:solidFill>
                  <a:latin typeface="Arial" panose="020B0604020202020204" pitchFamily="34" charset="0"/>
                </a:rPr>
                <a:t>0.9</a:t>
              </a:r>
            </a:p>
          </p:txBody>
        </p:sp>
        <p:sp>
          <p:nvSpPr>
            <p:cNvPr id="26" name="TextBox 26">
              <a:extLst>
                <a:ext uri="{FF2B5EF4-FFF2-40B4-BE49-F238E27FC236}">
                  <a16:creationId xmlns="" xmlns:a16="http://schemas.microsoft.com/office/drawing/2014/main" id="{20DD5726-6643-433C-971B-D6EF28E91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857" y="2693538"/>
              <a:ext cx="352609" cy="22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panose="020B0604020202020204" pitchFamily="34" charset="0"/>
                <a:buNone/>
              </a:pPr>
              <a:r>
                <a:rPr lang="en-US" altLang="pt-BR" sz="1600">
                  <a:solidFill>
                    <a:srgbClr val="141415"/>
                  </a:solidFill>
                  <a:latin typeface="Arial" panose="020B0604020202020204" pitchFamily="34" charset="0"/>
                </a:rPr>
                <a:t>0.8</a:t>
              </a:r>
            </a:p>
          </p:txBody>
        </p:sp>
        <p:sp>
          <p:nvSpPr>
            <p:cNvPr id="27" name="TextBox 27">
              <a:extLst>
                <a:ext uri="{FF2B5EF4-FFF2-40B4-BE49-F238E27FC236}">
                  <a16:creationId xmlns="" xmlns:a16="http://schemas.microsoft.com/office/drawing/2014/main" id="{A2A2D8F1-F3B8-4B10-80E1-7F9CF0F17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048" y="3082714"/>
              <a:ext cx="352609" cy="22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panose="020B0604020202020204" pitchFamily="34" charset="0"/>
                <a:buNone/>
              </a:pPr>
              <a:r>
                <a:rPr lang="en-US" altLang="pt-BR" sz="1600">
                  <a:solidFill>
                    <a:srgbClr val="141415"/>
                  </a:solidFill>
                  <a:latin typeface="Arial" panose="020B0604020202020204" pitchFamily="34" charset="0"/>
                </a:rPr>
                <a:t>0.7</a:t>
              </a:r>
            </a:p>
          </p:txBody>
        </p:sp>
        <p:sp>
          <p:nvSpPr>
            <p:cNvPr id="28" name="TextBox 28">
              <a:extLst>
                <a:ext uri="{FF2B5EF4-FFF2-40B4-BE49-F238E27FC236}">
                  <a16:creationId xmlns="" xmlns:a16="http://schemas.microsoft.com/office/drawing/2014/main" id="{E48CC276-A5DA-4F20-B0DA-3374673B3A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666" y="3441953"/>
              <a:ext cx="352609" cy="22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panose="020B0604020202020204" pitchFamily="34" charset="0"/>
                <a:buNone/>
              </a:pPr>
              <a:r>
                <a:rPr lang="en-US" altLang="pt-BR" sz="1600">
                  <a:solidFill>
                    <a:srgbClr val="141415"/>
                  </a:solidFill>
                  <a:latin typeface="Arial" panose="020B0604020202020204" pitchFamily="34" charset="0"/>
                </a:rPr>
                <a:t>0.6</a:t>
              </a:r>
            </a:p>
          </p:txBody>
        </p:sp>
        <p:sp>
          <p:nvSpPr>
            <p:cNvPr id="29" name="TextBox 29">
              <a:extLst>
                <a:ext uri="{FF2B5EF4-FFF2-40B4-BE49-F238E27FC236}">
                  <a16:creationId xmlns="" xmlns:a16="http://schemas.microsoft.com/office/drawing/2014/main" id="{6B6130DD-9F91-417D-948B-478105B9D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857" y="3831129"/>
              <a:ext cx="352609" cy="22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panose="020B0604020202020204" pitchFamily="34" charset="0"/>
                <a:buNone/>
              </a:pPr>
              <a:r>
                <a:rPr lang="en-US" altLang="pt-BR" sz="1600">
                  <a:solidFill>
                    <a:srgbClr val="141415"/>
                  </a:solidFill>
                  <a:latin typeface="Arial" panose="020B0604020202020204" pitchFamily="34" charset="0"/>
                </a:rPr>
                <a:t>0.5</a:t>
              </a:r>
            </a:p>
          </p:txBody>
        </p:sp>
        <p:sp>
          <p:nvSpPr>
            <p:cNvPr id="30" name="TextBox 30">
              <a:extLst>
                <a:ext uri="{FF2B5EF4-FFF2-40B4-BE49-F238E27FC236}">
                  <a16:creationId xmlns="" xmlns:a16="http://schemas.microsoft.com/office/drawing/2014/main" id="{519622B9-5835-4193-A45B-73C80E1C54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048" y="4204184"/>
              <a:ext cx="352609" cy="22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panose="020B0604020202020204" pitchFamily="34" charset="0"/>
                <a:buNone/>
              </a:pPr>
              <a:r>
                <a:rPr lang="en-US" altLang="pt-BR" sz="1600">
                  <a:solidFill>
                    <a:srgbClr val="141415"/>
                  </a:solidFill>
                  <a:latin typeface="Arial" panose="020B0604020202020204" pitchFamily="34" charset="0"/>
                </a:rPr>
                <a:t>0.4</a:t>
              </a:r>
            </a:p>
          </p:txBody>
        </p:sp>
        <p:sp>
          <p:nvSpPr>
            <p:cNvPr id="31" name="TextBox 31">
              <a:extLst>
                <a:ext uri="{FF2B5EF4-FFF2-40B4-BE49-F238E27FC236}">
                  <a16:creationId xmlns="" xmlns:a16="http://schemas.microsoft.com/office/drawing/2014/main" id="{799B0C5C-93C8-48B4-B623-91A88C1D1E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8671" y="4380850"/>
              <a:ext cx="223929" cy="22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panose="020B0604020202020204" pitchFamily="34" charset="0"/>
                <a:buNone/>
              </a:pPr>
              <a:r>
                <a:rPr lang="en-US" altLang="pt-BR" sz="1600">
                  <a:solidFill>
                    <a:srgbClr val="141415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2" name="TextBox 32">
              <a:extLst>
                <a:ext uri="{FF2B5EF4-FFF2-40B4-BE49-F238E27FC236}">
                  <a16:creationId xmlns="" xmlns:a16="http://schemas.microsoft.com/office/drawing/2014/main" id="{2576210A-22E2-454C-8A3E-8B20C1671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345" y="4543418"/>
              <a:ext cx="1874892" cy="22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panose="020B0604020202020204" pitchFamily="34" charset="0"/>
                <a:buNone/>
              </a:pPr>
              <a:r>
                <a:rPr lang="en-US" altLang="pt-BR" sz="1600" b="1">
                  <a:solidFill>
                    <a:srgbClr val="141415"/>
                  </a:solidFill>
                  <a:latin typeface="Arial" panose="020B0604020202020204" pitchFamily="34" charset="0"/>
                </a:rPr>
                <a:t>Yrs After Surgery</a:t>
              </a:r>
            </a:p>
          </p:txBody>
        </p:sp>
        <p:sp>
          <p:nvSpPr>
            <p:cNvPr id="33" name="TextBox 33">
              <a:extLst>
                <a:ext uri="{FF2B5EF4-FFF2-40B4-BE49-F238E27FC236}">
                  <a16:creationId xmlns="" xmlns:a16="http://schemas.microsoft.com/office/drawing/2014/main" id="{613493B3-D716-472D-B520-F8EF6468CE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6438" y="4376895"/>
              <a:ext cx="223929" cy="22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panose="020B0604020202020204" pitchFamily="34" charset="0"/>
                <a:buNone/>
              </a:pPr>
              <a:r>
                <a:rPr lang="en-US" altLang="pt-BR" sz="1600">
                  <a:solidFill>
                    <a:srgbClr val="141415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4" name="TextBox 34">
              <a:extLst>
                <a:ext uri="{FF2B5EF4-FFF2-40B4-BE49-F238E27FC236}">
                  <a16:creationId xmlns="" xmlns:a16="http://schemas.microsoft.com/office/drawing/2014/main" id="{C2371A23-1852-46DD-A620-ADF7C7C3D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9330" y="4373441"/>
              <a:ext cx="223929" cy="22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panose="020B0604020202020204" pitchFamily="34" charset="0"/>
                <a:buNone/>
              </a:pPr>
              <a:r>
                <a:rPr lang="en-US" altLang="pt-BR" sz="1600">
                  <a:solidFill>
                    <a:srgbClr val="141415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5" name="TextBox 35">
              <a:extLst>
                <a:ext uri="{FF2B5EF4-FFF2-40B4-BE49-F238E27FC236}">
                  <a16:creationId xmlns="" xmlns:a16="http://schemas.microsoft.com/office/drawing/2014/main" id="{153FBF8D-249E-4A70-A093-C10AE3101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8053" y="4376895"/>
              <a:ext cx="223929" cy="22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panose="020B0604020202020204" pitchFamily="34" charset="0"/>
                <a:buNone/>
              </a:pPr>
              <a:r>
                <a:rPr lang="en-US" altLang="pt-BR" sz="1600">
                  <a:solidFill>
                    <a:srgbClr val="141415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36" name="TextBox 36">
              <a:extLst>
                <a:ext uri="{FF2B5EF4-FFF2-40B4-BE49-F238E27FC236}">
                  <a16:creationId xmlns="" xmlns:a16="http://schemas.microsoft.com/office/drawing/2014/main" id="{BF91F3BE-31BF-44D7-8D16-DED54A90B8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5239" y="4378046"/>
              <a:ext cx="223929" cy="22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panose="020B0604020202020204" pitchFamily="34" charset="0"/>
                <a:buNone/>
              </a:pPr>
              <a:r>
                <a:rPr lang="en-US" altLang="pt-BR" sz="1600">
                  <a:solidFill>
                    <a:srgbClr val="141415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37" name="TextBox 37">
              <a:extLst>
                <a:ext uri="{FF2B5EF4-FFF2-40B4-BE49-F238E27FC236}">
                  <a16:creationId xmlns="" xmlns:a16="http://schemas.microsoft.com/office/drawing/2014/main" id="{7D086B45-7AEA-42FC-B055-AAE7F896A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8129" y="4374593"/>
              <a:ext cx="223929" cy="22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panose="020B0604020202020204" pitchFamily="34" charset="0"/>
                <a:buNone/>
              </a:pPr>
              <a:r>
                <a:rPr lang="en-US" altLang="pt-BR" sz="1600">
                  <a:solidFill>
                    <a:srgbClr val="141415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38" name="TextBox 38">
              <a:extLst>
                <a:ext uri="{FF2B5EF4-FFF2-40B4-BE49-F238E27FC236}">
                  <a16:creationId xmlns="" xmlns:a16="http://schemas.microsoft.com/office/drawing/2014/main" id="{EBA3DB2E-AB1C-46E3-B29E-9F7C86BFC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6258" y="4372290"/>
              <a:ext cx="223929" cy="22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panose="020B0604020202020204" pitchFamily="34" charset="0"/>
                <a:buNone/>
              </a:pPr>
              <a:r>
                <a:rPr lang="en-US" altLang="pt-BR" sz="1600">
                  <a:solidFill>
                    <a:srgbClr val="141415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39" name="TextBox 39">
              <a:extLst>
                <a:ext uri="{FF2B5EF4-FFF2-40B4-BE49-F238E27FC236}">
                  <a16:creationId xmlns="" xmlns:a16="http://schemas.microsoft.com/office/drawing/2014/main" id="{4F16970A-17B9-45AB-9CF8-905D7C4D1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612804" y="2979922"/>
              <a:ext cx="2157737" cy="235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panose="020B0604020202020204" pitchFamily="34" charset="0"/>
                <a:buNone/>
              </a:pPr>
              <a:r>
                <a:rPr lang="en-US" altLang="pt-BR" sz="1600" b="1">
                  <a:solidFill>
                    <a:srgbClr val="141415"/>
                  </a:solidFill>
                  <a:latin typeface="Arial" panose="020B0604020202020204" pitchFamily="34" charset="0"/>
                </a:rPr>
                <a:t>Probability of Being Alive</a:t>
              </a:r>
            </a:p>
          </p:txBody>
        </p:sp>
        <p:cxnSp>
          <p:nvCxnSpPr>
            <p:cNvPr id="40" name="Straight Connector 43">
              <a:extLst>
                <a:ext uri="{FF2B5EF4-FFF2-40B4-BE49-F238E27FC236}">
                  <a16:creationId xmlns="" xmlns:a16="http://schemas.microsoft.com/office/drawing/2014/main" id="{7740DDBD-5E8F-46C9-ADE3-36432C8B60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27125" y="3863975"/>
              <a:ext cx="18732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Straight Connector 44">
              <a:extLst>
                <a:ext uri="{FF2B5EF4-FFF2-40B4-BE49-F238E27FC236}">
                  <a16:creationId xmlns="" xmlns:a16="http://schemas.microsoft.com/office/drawing/2014/main" id="{48D74F28-343C-402A-A417-B13F2BBB1B00}"/>
                </a:ext>
              </a:extLst>
            </p:cNvPr>
            <p:cNvCxnSpPr/>
            <p:nvPr/>
          </p:nvCxnSpPr>
          <p:spPr bwMode="auto">
            <a:xfrm>
              <a:off x="1123476" y="3718563"/>
              <a:ext cx="188177" cy="0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5">
              <a:extLst>
                <a:ext uri="{FF2B5EF4-FFF2-40B4-BE49-F238E27FC236}">
                  <a16:creationId xmlns="" xmlns:a16="http://schemas.microsoft.com/office/drawing/2014/main" id="{E072CB0E-5146-4ED6-AA7C-F93C9C9407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27125" y="4186238"/>
              <a:ext cx="187325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Straight Connector 46">
              <a:extLst>
                <a:ext uri="{FF2B5EF4-FFF2-40B4-BE49-F238E27FC236}">
                  <a16:creationId xmlns="" xmlns:a16="http://schemas.microsoft.com/office/drawing/2014/main" id="{8751CB22-ABD7-4F13-8CFC-B04BCEBAFD8D}"/>
                </a:ext>
              </a:extLst>
            </p:cNvPr>
            <p:cNvCxnSpPr/>
            <p:nvPr/>
          </p:nvCxnSpPr>
          <p:spPr bwMode="auto">
            <a:xfrm>
              <a:off x="1131813" y="4020278"/>
              <a:ext cx="185795" cy="0"/>
            </a:xfrm>
            <a:prstGeom prst="line">
              <a:avLst/>
            </a:prstGeom>
            <a:noFill/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TextBox 47">
              <a:extLst>
                <a:ext uri="{FF2B5EF4-FFF2-40B4-BE49-F238E27FC236}">
                  <a16:creationId xmlns="" xmlns:a16="http://schemas.microsoft.com/office/drawing/2014/main" id="{BF63092D-293D-420B-B664-72CBA6B9B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5586" y="3589333"/>
              <a:ext cx="1259067" cy="732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panose="020B0604020202020204" pitchFamily="34" charset="0"/>
                <a:buNone/>
              </a:pPr>
              <a:r>
                <a:rPr lang="en-US" altLang="pt-BR" sz="1600" dirty="0" err="1">
                  <a:solidFill>
                    <a:srgbClr val="141415"/>
                  </a:solidFill>
                  <a:latin typeface="Arial" panose="020B0604020202020204" pitchFamily="34" charset="0"/>
                </a:rPr>
                <a:t>pCR</a:t>
              </a:r>
              <a:r>
                <a:rPr lang="en-US" altLang="pt-BR" sz="1600" dirty="0">
                  <a:solidFill>
                    <a:srgbClr val="141415"/>
                  </a:solidFill>
                  <a:latin typeface="Arial" panose="020B0604020202020204" pitchFamily="34" charset="0"/>
                </a:rPr>
                <a:t>/non-TNBC</a:t>
              </a:r>
              <a:br>
                <a:rPr lang="en-US" altLang="pt-BR" sz="1600" dirty="0">
                  <a:solidFill>
                    <a:srgbClr val="141415"/>
                  </a:solidFill>
                  <a:latin typeface="Arial" panose="020B0604020202020204" pitchFamily="34" charset="0"/>
                </a:rPr>
              </a:br>
              <a:r>
                <a:rPr lang="en-US" altLang="pt-BR" sz="1600" dirty="0" err="1">
                  <a:solidFill>
                    <a:srgbClr val="141415"/>
                  </a:solidFill>
                  <a:latin typeface="Arial" panose="020B0604020202020204" pitchFamily="34" charset="0"/>
                </a:rPr>
                <a:t>pCR</a:t>
              </a:r>
              <a:r>
                <a:rPr lang="en-US" altLang="pt-BR" sz="1600" dirty="0">
                  <a:solidFill>
                    <a:srgbClr val="141415"/>
                  </a:solidFill>
                  <a:latin typeface="Arial" panose="020B0604020202020204" pitchFamily="34" charset="0"/>
                </a:rPr>
                <a:t>/TNBC</a:t>
              </a:r>
              <a:br>
                <a:rPr lang="en-US" altLang="pt-BR" sz="1600" dirty="0">
                  <a:solidFill>
                    <a:srgbClr val="141415"/>
                  </a:solidFill>
                  <a:latin typeface="Arial" panose="020B0604020202020204" pitchFamily="34" charset="0"/>
                </a:rPr>
              </a:br>
              <a:r>
                <a:rPr lang="en-US" altLang="pt-BR" sz="1600" dirty="0">
                  <a:solidFill>
                    <a:srgbClr val="141415"/>
                  </a:solidFill>
                  <a:latin typeface="Arial" panose="020B0604020202020204" pitchFamily="34" charset="0"/>
                </a:rPr>
                <a:t>RD/non-TNBC</a:t>
              </a:r>
              <a:br>
                <a:rPr lang="en-US" altLang="pt-BR" sz="1600" dirty="0">
                  <a:solidFill>
                    <a:srgbClr val="141415"/>
                  </a:solidFill>
                  <a:latin typeface="Arial" panose="020B0604020202020204" pitchFamily="34" charset="0"/>
                </a:rPr>
              </a:br>
              <a:r>
                <a:rPr lang="en-US" altLang="pt-BR" sz="1600" dirty="0">
                  <a:solidFill>
                    <a:srgbClr val="141415"/>
                  </a:solidFill>
                  <a:latin typeface="Arial" panose="020B0604020202020204" pitchFamily="34" charset="0"/>
                </a:rPr>
                <a:t>RD/TNBC</a:t>
              </a:r>
            </a:p>
          </p:txBody>
        </p:sp>
        <p:sp>
          <p:nvSpPr>
            <p:cNvPr id="45" name="Freeform 48">
              <a:extLst>
                <a:ext uri="{FF2B5EF4-FFF2-40B4-BE49-F238E27FC236}">
                  <a16:creationId xmlns="" xmlns:a16="http://schemas.microsoft.com/office/drawing/2014/main" id="{C7E13F96-EE63-4FCC-83C4-9A66AF5B912A}"/>
                </a:ext>
              </a:extLst>
            </p:cNvPr>
            <p:cNvSpPr/>
            <p:nvPr/>
          </p:nvSpPr>
          <p:spPr bwMode="auto">
            <a:xfrm>
              <a:off x="1093701" y="2092527"/>
              <a:ext cx="3283566" cy="101339"/>
            </a:xfrm>
            <a:custGeom>
              <a:avLst/>
              <a:gdLst>
                <a:gd name="connsiteX0" fmla="*/ 0 w 3284220"/>
                <a:gd name="connsiteY0" fmla="*/ 0 h 102870"/>
                <a:gd name="connsiteX1" fmla="*/ 247650 w 3284220"/>
                <a:gd name="connsiteY1" fmla="*/ 0 h 102870"/>
                <a:gd name="connsiteX2" fmla="*/ 247650 w 3284220"/>
                <a:gd name="connsiteY2" fmla="*/ 34290 h 102870"/>
                <a:gd name="connsiteX3" fmla="*/ 830580 w 3284220"/>
                <a:gd name="connsiteY3" fmla="*/ 34290 h 102870"/>
                <a:gd name="connsiteX4" fmla="*/ 830580 w 3284220"/>
                <a:gd name="connsiteY4" fmla="*/ 102870 h 102870"/>
                <a:gd name="connsiteX5" fmla="*/ 3284220 w 3284220"/>
                <a:gd name="connsiteY5" fmla="*/ 102870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4220" h="102870">
                  <a:moveTo>
                    <a:pt x="0" y="0"/>
                  </a:moveTo>
                  <a:lnTo>
                    <a:pt x="247650" y="0"/>
                  </a:lnTo>
                  <a:lnTo>
                    <a:pt x="247650" y="34290"/>
                  </a:lnTo>
                  <a:lnTo>
                    <a:pt x="830580" y="34290"/>
                  </a:lnTo>
                  <a:lnTo>
                    <a:pt x="830580" y="102870"/>
                  </a:lnTo>
                  <a:lnTo>
                    <a:pt x="3284220" y="102870"/>
                  </a:lnTo>
                </a:path>
              </a:pathLst>
            </a:cu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pitchFamily="34" charset="0"/>
                <a:buChar char="•"/>
                <a:defRPr/>
              </a:pPr>
              <a:endParaRPr lang="en-US" b="1" dirty="0">
                <a:solidFill>
                  <a:srgbClr val="CDCDCF">
                    <a:lumMod val="10000"/>
                  </a:srgbClr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6" name="Freeform 49">
              <a:extLst>
                <a:ext uri="{FF2B5EF4-FFF2-40B4-BE49-F238E27FC236}">
                  <a16:creationId xmlns="" xmlns:a16="http://schemas.microsoft.com/office/drawing/2014/main" id="{056488AD-74C7-4760-B9FD-B5B575BE0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43" y="2095958"/>
              <a:ext cx="2957661" cy="231433"/>
            </a:xfrm>
            <a:custGeom>
              <a:avLst/>
              <a:gdLst>
                <a:gd name="T0" fmla="*/ 0 w 2956560"/>
                <a:gd name="T1" fmla="*/ 0 h 232410"/>
                <a:gd name="T2" fmla="*/ 176174 w 2956560"/>
                <a:gd name="T3" fmla="*/ 0 h 232410"/>
                <a:gd name="T4" fmla="*/ 180008 w 2956560"/>
                <a:gd name="T5" fmla="*/ 75428 h 232410"/>
                <a:gd name="T6" fmla="*/ 337030 w 2956560"/>
                <a:gd name="T7" fmla="*/ 75428 h 232410"/>
                <a:gd name="T8" fmla="*/ 337030 w 2956560"/>
                <a:gd name="T9" fmla="*/ 215508 h 232410"/>
                <a:gd name="T10" fmla="*/ 2972010 w 2956560"/>
                <a:gd name="T11" fmla="*/ 219096 h 2324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6560"/>
                <a:gd name="T19" fmla="*/ 0 h 232410"/>
                <a:gd name="T20" fmla="*/ 2956560 w 2956560"/>
                <a:gd name="T21" fmla="*/ 232410 h 2324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6560" h="232410">
                  <a:moveTo>
                    <a:pt x="0" y="0"/>
                  </a:moveTo>
                  <a:lnTo>
                    <a:pt x="175260" y="0"/>
                  </a:lnTo>
                  <a:lnTo>
                    <a:pt x="179070" y="80010"/>
                  </a:lnTo>
                  <a:lnTo>
                    <a:pt x="335280" y="80010"/>
                  </a:lnTo>
                  <a:lnTo>
                    <a:pt x="335280" y="228600"/>
                  </a:lnTo>
                  <a:lnTo>
                    <a:pt x="2956560" y="23241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pl-PL"/>
            </a:p>
          </p:txBody>
        </p:sp>
        <p:sp>
          <p:nvSpPr>
            <p:cNvPr id="47" name="Freeform 50">
              <a:extLst>
                <a:ext uri="{FF2B5EF4-FFF2-40B4-BE49-F238E27FC236}">
                  <a16:creationId xmlns="" xmlns:a16="http://schemas.microsoft.com/office/drawing/2014/main" id="{A6E81532-1A4D-4C96-AF8B-80CBC1ABE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43" y="2095958"/>
              <a:ext cx="3300716" cy="2072533"/>
            </a:xfrm>
            <a:custGeom>
              <a:avLst/>
              <a:gdLst>
                <a:gd name="T0" fmla="*/ 107172 w 3299460"/>
                <a:gd name="T1" fmla="*/ 0 h 2072640"/>
                <a:gd name="T2" fmla="*/ 218166 w 3299460"/>
                <a:gd name="T3" fmla="*/ 34266 h 2072640"/>
                <a:gd name="T4" fmla="*/ 287058 w 3299460"/>
                <a:gd name="T5" fmla="*/ 60924 h 2072640"/>
                <a:gd name="T6" fmla="*/ 336816 w 3299460"/>
                <a:gd name="T7" fmla="*/ 83772 h 2072640"/>
                <a:gd name="T8" fmla="*/ 378918 w 3299460"/>
                <a:gd name="T9" fmla="*/ 110418 h 2072640"/>
                <a:gd name="T10" fmla="*/ 390397 w 3299460"/>
                <a:gd name="T11" fmla="*/ 171342 h 2072640"/>
                <a:gd name="T12" fmla="*/ 409536 w 3299460"/>
                <a:gd name="T13" fmla="*/ 198000 h 2072640"/>
                <a:gd name="T14" fmla="*/ 436329 w 3299460"/>
                <a:gd name="T15" fmla="*/ 239886 h 2072640"/>
                <a:gd name="T16" fmla="*/ 451638 w 3299460"/>
                <a:gd name="T17" fmla="*/ 338882 h 2072640"/>
                <a:gd name="T18" fmla="*/ 474602 w 3299460"/>
                <a:gd name="T19" fmla="*/ 373152 h 2072640"/>
                <a:gd name="T20" fmla="*/ 497568 w 3299460"/>
                <a:gd name="T21" fmla="*/ 403608 h 2072640"/>
                <a:gd name="T22" fmla="*/ 520532 w 3299460"/>
                <a:gd name="T23" fmla="*/ 434076 h 2072640"/>
                <a:gd name="T24" fmla="*/ 554980 w 3299460"/>
                <a:gd name="T25" fmla="*/ 472152 h 2072640"/>
                <a:gd name="T26" fmla="*/ 593253 w 3299460"/>
                <a:gd name="T27" fmla="*/ 494988 h 2072640"/>
                <a:gd name="T28" fmla="*/ 635355 w 3299460"/>
                <a:gd name="T29" fmla="*/ 521646 h 2072640"/>
                <a:gd name="T30" fmla="*/ 669802 w 3299460"/>
                <a:gd name="T31" fmla="*/ 548304 h 2072640"/>
                <a:gd name="T32" fmla="*/ 688939 w 3299460"/>
                <a:gd name="T33" fmla="*/ 571151 h 2072640"/>
                <a:gd name="T34" fmla="*/ 708076 w 3299460"/>
                <a:gd name="T35" fmla="*/ 601608 h 2072640"/>
                <a:gd name="T36" fmla="*/ 731041 w 3299460"/>
                <a:gd name="T37" fmla="*/ 639684 h 2072640"/>
                <a:gd name="T38" fmla="*/ 746351 w 3299460"/>
                <a:gd name="T39" fmla="*/ 673950 h 2072640"/>
                <a:gd name="T40" fmla="*/ 765488 w 3299460"/>
                <a:gd name="T41" fmla="*/ 708217 h 2072640"/>
                <a:gd name="T42" fmla="*/ 773143 w 3299460"/>
                <a:gd name="T43" fmla="*/ 738684 h 2072640"/>
                <a:gd name="T44" fmla="*/ 830555 w 3299460"/>
                <a:gd name="T45" fmla="*/ 795798 h 2072640"/>
                <a:gd name="T46" fmla="*/ 945377 w 3299460"/>
                <a:gd name="T47" fmla="*/ 925254 h 2072640"/>
                <a:gd name="T48" fmla="*/ 1002789 w 3299460"/>
                <a:gd name="T49" fmla="*/ 1024254 h 2072640"/>
                <a:gd name="T50" fmla="*/ 1098477 w 3299460"/>
                <a:gd name="T51" fmla="*/ 1073760 h 2072640"/>
                <a:gd name="T52" fmla="*/ 1182680 w 3299460"/>
                <a:gd name="T53" fmla="*/ 1111836 h 2072640"/>
                <a:gd name="T54" fmla="*/ 1270711 w 3299460"/>
                <a:gd name="T55" fmla="*/ 1176558 h 2072640"/>
                <a:gd name="T56" fmla="*/ 1588387 w 3299460"/>
                <a:gd name="T57" fmla="*/ 1214634 h 2072640"/>
                <a:gd name="T58" fmla="*/ 1630489 w 3299460"/>
                <a:gd name="T59" fmla="*/ 1328865 h 2072640"/>
                <a:gd name="T60" fmla="*/ 1791242 w 3299460"/>
                <a:gd name="T61" fmla="*/ 1366941 h 2072640"/>
                <a:gd name="T62" fmla="*/ 1890755 w 3299460"/>
                <a:gd name="T63" fmla="*/ 1504014 h 2072640"/>
                <a:gd name="T64" fmla="*/ 1932857 w 3299460"/>
                <a:gd name="T65" fmla="*/ 1534482 h 2072640"/>
                <a:gd name="T66" fmla="*/ 2239051 w 3299460"/>
                <a:gd name="T67" fmla="*/ 1603014 h 2072640"/>
                <a:gd name="T68" fmla="*/ 2740445 w 3299460"/>
                <a:gd name="T69" fmla="*/ 1656321 h 2072640"/>
                <a:gd name="T70" fmla="*/ 3230358 w 3299460"/>
                <a:gd name="T71" fmla="*/ 1781976 h 2072640"/>
                <a:gd name="T72" fmla="*/ 3314561 w 3299460"/>
                <a:gd name="T73" fmla="*/ 2071356 h 20726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99460"/>
                <a:gd name="T112" fmla="*/ 0 h 2072640"/>
                <a:gd name="T113" fmla="*/ 3299460 w 3299460"/>
                <a:gd name="T114" fmla="*/ 2072640 h 20726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99460" h="2072640">
                  <a:moveTo>
                    <a:pt x="0" y="0"/>
                  </a:moveTo>
                  <a:lnTo>
                    <a:pt x="106680" y="0"/>
                  </a:lnTo>
                  <a:lnTo>
                    <a:pt x="110490" y="34290"/>
                  </a:lnTo>
                  <a:lnTo>
                    <a:pt x="217170" y="34290"/>
                  </a:lnTo>
                  <a:lnTo>
                    <a:pt x="217170" y="60960"/>
                  </a:lnTo>
                  <a:lnTo>
                    <a:pt x="285750" y="60960"/>
                  </a:lnTo>
                  <a:lnTo>
                    <a:pt x="285750" y="83820"/>
                  </a:lnTo>
                  <a:lnTo>
                    <a:pt x="335280" y="83820"/>
                  </a:lnTo>
                  <a:lnTo>
                    <a:pt x="339090" y="110490"/>
                  </a:lnTo>
                  <a:lnTo>
                    <a:pt x="377190" y="110490"/>
                  </a:lnTo>
                  <a:lnTo>
                    <a:pt x="381000" y="171450"/>
                  </a:lnTo>
                  <a:lnTo>
                    <a:pt x="388620" y="171450"/>
                  </a:lnTo>
                  <a:lnTo>
                    <a:pt x="392430" y="198120"/>
                  </a:lnTo>
                  <a:lnTo>
                    <a:pt x="407670" y="198120"/>
                  </a:lnTo>
                  <a:lnTo>
                    <a:pt x="411480" y="240030"/>
                  </a:lnTo>
                  <a:lnTo>
                    <a:pt x="434340" y="240030"/>
                  </a:lnTo>
                  <a:lnTo>
                    <a:pt x="430530" y="339090"/>
                  </a:lnTo>
                  <a:lnTo>
                    <a:pt x="449580" y="339090"/>
                  </a:lnTo>
                  <a:lnTo>
                    <a:pt x="445770" y="373380"/>
                  </a:lnTo>
                  <a:lnTo>
                    <a:pt x="472440" y="373380"/>
                  </a:lnTo>
                  <a:lnTo>
                    <a:pt x="472440" y="400050"/>
                  </a:lnTo>
                  <a:lnTo>
                    <a:pt x="495300" y="403860"/>
                  </a:lnTo>
                  <a:lnTo>
                    <a:pt x="495300" y="434340"/>
                  </a:lnTo>
                  <a:lnTo>
                    <a:pt x="518160" y="434340"/>
                  </a:lnTo>
                  <a:lnTo>
                    <a:pt x="521970" y="464820"/>
                  </a:lnTo>
                  <a:lnTo>
                    <a:pt x="552450" y="472440"/>
                  </a:lnTo>
                  <a:lnTo>
                    <a:pt x="552450" y="495300"/>
                  </a:lnTo>
                  <a:lnTo>
                    <a:pt x="590550" y="495300"/>
                  </a:lnTo>
                  <a:lnTo>
                    <a:pt x="594360" y="521970"/>
                  </a:lnTo>
                  <a:lnTo>
                    <a:pt x="632460" y="521970"/>
                  </a:lnTo>
                  <a:lnTo>
                    <a:pt x="632460" y="548640"/>
                  </a:lnTo>
                  <a:lnTo>
                    <a:pt x="666750" y="548640"/>
                  </a:lnTo>
                  <a:lnTo>
                    <a:pt x="666750" y="571500"/>
                  </a:lnTo>
                  <a:lnTo>
                    <a:pt x="685800" y="571500"/>
                  </a:lnTo>
                  <a:lnTo>
                    <a:pt x="685800" y="598170"/>
                  </a:lnTo>
                  <a:lnTo>
                    <a:pt x="704850" y="601980"/>
                  </a:lnTo>
                  <a:lnTo>
                    <a:pt x="704850" y="636270"/>
                  </a:lnTo>
                  <a:lnTo>
                    <a:pt x="727710" y="640080"/>
                  </a:lnTo>
                  <a:lnTo>
                    <a:pt x="727710" y="674370"/>
                  </a:lnTo>
                  <a:lnTo>
                    <a:pt x="742950" y="674370"/>
                  </a:lnTo>
                  <a:lnTo>
                    <a:pt x="742950" y="708660"/>
                  </a:lnTo>
                  <a:lnTo>
                    <a:pt x="762000" y="708660"/>
                  </a:lnTo>
                  <a:lnTo>
                    <a:pt x="762000" y="739140"/>
                  </a:lnTo>
                  <a:lnTo>
                    <a:pt x="769620" y="739140"/>
                  </a:lnTo>
                  <a:lnTo>
                    <a:pt x="769620" y="788670"/>
                  </a:lnTo>
                  <a:lnTo>
                    <a:pt x="826770" y="796290"/>
                  </a:lnTo>
                  <a:lnTo>
                    <a:pt x="830580" y="922020"/>
                  </a:lnTo>
                  <a:lnTo>
                    <a:pt x="941070" y="925830"/>
                  </a:lnTo>
                  <a:lnTo>
                    <a:pt x="941070" y="1024890"/>
                  </a:lnTo>
                  <a:lnTo>
                    <a:pt x="998220" y="1024890"/>
                  </a:lnTo>
                  <a:lnTo>
                    <a:pt x="994410" y="1074420"/>
                  </a:lnTo>
                  <a:lnTo>
                    <a:pt x="1093470" y="1074420"/>
                  </a:lnTo>
                  <a:lnTo>
                    <a:pt x="1097280" y="1112520"/>
                  </a:lnTo>
                  <a:lnTo>
                    <a:pt x="1177290" y="1112520"/>
                  </a:lnTo>
                  <a:lnTo>
                    <a:pt x="1177290" y="1177290"/>
                  </a:lnTo>
                  <a:lnTo>
                    <a:pt x="1264920" y="1177290"/>
                  </a:lnTo>
                  <a:lnTo>
                    <a:pt x="1268730" y="1215390"/>
                  </a:lnTo>
                  <a:lnTo>
                    <a:pt x="1581150" y="1215390"/>
                  </a:lnTo>
                  <a:lnTo>
                    <a:pt x="1581150" y="1329690"/>
                  </a:lnTo>
                  <a:lnTo>
                    <a:pt x="1623060" y="1329690"/>
                  </a:lnTo>
                  <a:lnTo>
                    <a:pt x="1626870" y="1367790"/>
                  </a:lnTo>
                  <a:lnTo>
                    <a:pt x="1783080" y="1367790"/>
                  </a:lnTo>
                  <a:lnTo>
                    <a:pt x="1783080" y="1504950"/>
                  </a:lnTo>
                  <a:lnTo>
                    <a:pt x="1882140" y="1504950"/>
                  </a:lnTo>
                  <a:lnTo>
                    <a:pt x="1878330" y="1535430"/>
                  </a:lnTo>
                  <a:lnTo>
                    <a:pt x="1924050" y="1535430"/>
                  </a:lnTo>
                  <a:lnTo>
                    <a:pt x="1927860" y="1604010"/>
                  </a:lnTo>
                  <a:lnTo>
                    <a:pt x="2228850" y="1604010"/>
                  </a:lnTo>
                  <a:lnTo>
                    <a:pt x="2232660" y="1664970"/>
                  </a:lnTo>
                  <a:lnTo>
                    <a:pt x="2727960" y="1657350"/>
                  </a:lnTo>
                  <a:lnTo>
                    <a:pt x="2727960" y="1783080"/>
                  </a:lnTo>
                  <a:lnTo>
                    <a:pt x="3215640" y="1783080"/>
                  </a:lnTo>
                  <a:lnTo>
                    <a:pt x="3215640" y="2068830"/>
                  </a:lnTo>
                  <a:lnTo>
                    <a:pt x="3299460" y="2072640"/>
                  </a:ln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pl-PL"/>
            </a:p>
          </p:txBody>
        </p:sp>
        <p:sp>
          <p:nvSpPr>
            <p:cNvPr id="48" name="Freeform 51">
              <a:extLst>
                <a:ext uri="{FF2B5EF4-FFF2-40B4-BE49-F238E27FC236}">
                  <a16:creationId xmlns="" xmlns:a16="http://schemas.microsoft.com/office/drawing/2014/main" id="{08DC90E1-4D76-4E57-8170-83CF8E32B2DD}"/>
                </a:ext>
              </a:extLst>
            </p:cNvPr>
            <p:cNvSpPr/>
            <p:nvPr/>
          </p:nvSpPr>
          <p:spPr bwMode="auto">
            <a:xfrm>
              <a:off x="1088937" y="2102890"/>
              <a:ext cx="3321678" cy="1508575"/>
            </a:xfrm>
            <a:custGeom>
              <a:avLst/>
              <a:gdLst>
                <a:gd name="connsiteX0" fmla="*/ 0 w 3322320"/>
                <a:gd name="connsiteY0" fmla="*/ 3810 h 1508760"/>
                <a:gd name="connsiteX1" fmla="*/ 179070 w 3322320"/>
                <a:gd name="connsiteY1" fmla="*/ 0 h 1508760"/>
                <a:gd name="connsiteX2" fmla="*/ 179070 w 3322320"/>
                <a:gd name="connsiteY2" fmla="*/ 38100 h 1508760"/>
                <a:gd name="connsiteX3" fmla="*/ 247650 w 3322320"/>
                <a:gd name="connsiteY3" fmla="*/ 38100 h 1508760"/>
                <a:gd name="connsiteX4" fmla="*/ 243840 w 3322320"/>
                <a:gd name="connsiteY4" fmla="*/ 57150 h 1508760"/>
                <a:gd name="connsiteX5" fmla="*/ 361950 w 3322320"/>
                <a:gd name="connsiteY5" fmla="*/ 57150 h 1508760"/>
                <a:gd name="connsiteX6" fmla="*/ 361950 w 3322320"/>
                <a:gd name="connsiteY6" fmla="*/ 80010 h 1508760"/>
                <a:gd name="connsiteX7" fmla="*/ 434340 w 3322320"/>
                <a:gd name="connsiteY7" fmla="*/ 80010 h 1508760"/>
                <a:gd name="connsiteX8" fmla="*/ 430530 w 3322320"/>
                <a:gd name="connsiteY8" fmla="*/ 106680 h 1508760"/>
                <a:gd name="connsiteX9" fmla="*/ 502920 w 3322320"/>
                <a:gd name="connsiteY9" fmla="*/ 106680 h 1508760"/>
                <a:gd name="connsiteX10" fmla="*/ 502920 w 3322320"/>
                <a:gd name="connsiteY10" fmla="*/ 121920 h 1508760"/>
                <a:gd name="connsiteX11" fmla="*/ 560070 w 3322320"/>
                <a:gd name="connsiteY11" fmla="*/ 121920 h 1508760"/>
                <a:gd name="connsiteX12" fmla="*/ 560070 w 3322320"/>
                <a:gd name="connsiteY12" fmla="*/ 148590 h 1508760"/>
                <a:gd name="connsiteX13" fmla="*/ 601980 w 3322320"/>
                <a:gd name="connsiteY13" fmla="*/ 148590 h 1508760"/>
                <a:gd name="connsiteX14" fmla="*/ 601980 w 3322320"/>
                <a:gd name="connsiteY14" fmla="*/ 171450 h 1508760"/>
                <a:gd name="connsiteX15" fmla="*/ 659130 w 3322320"/>
                <a:gd name="connsiteY15" fmla="*/ 167640 h 1508760"/>
                <a:gd name="connsiteX16" fmla="*/ 678180 w 3322320"/>
                <a:gd name="connsiteY16" fmla="*/ 198120 h 1508760"/>
                <a:gd name="connsiteX17" fmla="*/ 708660 w 3322320"/>
                <a:gd name="connsiteY17" fmla="*/ 198120 h 1508760"/>
                <a:gd name="connsiteX18" fmla="*/ 708660 w 3322320"/>
                <a:gd name="connsiteY18" fmla="*/ 228600 h 1508760"/>
                <a:gd name="connsiteX19" fmla="*/ 781050 w 3322320"/>
                <a:gd name="connsiteY19" fmla="*/ 224790 h 1508760"/>
                <a:gd name="connsiteX20" fmla="*/ 781050 w 3322320"/>
                <a:gd name="connsiteY20" fmla="*/ 247650 h 1508760"/>
                <a:gd name="connsiteX21" fmla="*/ 834390 w 3322320"/>
                <a:gd name="connsiteY21" fmla="*/ 247650 h 1508760"/>
                <a:gd name="connsiteX22" fmla="*/ 834390 w 3322320"/>
                <a:gd name="connsiteY22" fmla="*/ 270510 h 1508760"/>
                <a:gd name="connsiteX23" fmla="*/ 906780 w 3322320"/>
                <a:gd name="connsiteY23" fmla="*/ 274320 h 1508760"/>
                <a:gd name="connsiteX24" fmla="*/ 910590 w 3322320"/>
                <a:gd name="connsiteY24" fmla="*/ 304800 h 1508760"/>
                <a:gd name="connsiteX25" fmla="*/ 1002030 w 3322320"/>
                <a:gd name="connsiteY25" fmla="*/ 304800 h 1508760"/>
                <a:gd name="connsiteX26" fmla="*/ 1002030 w 3322320"/>
                <a:gd name="connsiteY26" fmla="*/ 327660 h 1508760"/>
                <a:gd name="connsiteX27" fmla="*/ 1093470 w 3322320"/>
                <a:gd name="connsiteY27" fmla="*/ 331470 h 1508760"/>
                <a:gd name="connsiteX28" fmla="*/ 1093470 w 3322320"/>
                <a:gd name="connsiteY28" fmla="*/ 346710 h 1508760"/>
                <a:gd name="connsiteX29" fmla="*/ 1150620 w 3322320"/>
                <a:gd name="connsiteY29" fmla="*/ 346710 h 1508760"/>
                <a:gd name="connsiteX30" fmla="*/ 1154430 w 3322320"/>
                <a:gd name="connsiteY30" fmla="*/ 377190 h 1508760"/>
                <a:gd name="connsiteX31" fmla="*/ 1223010 w 3322320"/>
                <a:gd name="connsiteY31" fmla="*/ 381000 h 1508760"/>
                <a:gd name="connsiteX32" fmla="*/ 1223010 w 3322320"/>
                <a:gd name="connsiteY32" fmla="*/ 396240 h 1508760"/>
                <a:gd name="connsiteX33" fmla="*/ 1272540 w 3322320"/>
                <a:gd name="connsiteY33" fmla="*/ 396240 h 1508760"/>
                <a:gd name="connsiteX34" fmla="*/ 1268730 w 3322320"/>
                <a:gd name="connsiteY34" fmla="*/ 415290 h 1508760"/>
                <a:gd name="connsiteX35" fmla="*/ 1386840 w 3322320"/>
                <a:gd name="connsiteY35" fmla="*/ 415290 h 1508760"/>
                <a:gd name="connsiteX36" fmla="*/ 1390650 w 3322320"/>
                <a:gd name="connsiteY36" fmla="*/ 449580 h 1508760"/>
                <a:gd name="connsiteX37" fmla="*/ 1451610 w 3322320"/>
                <a:gd name="connsiteY37" fmla="*/ 449580 h 1508760"/>
                <a:gd name="connsiteX38" fmla="*/ 1455420 w 3322320"/>
                <a:gd name="connsiteY38" fmla="*/ 480060 h 1508760"/>
                <a:gd name="connsiteX39" fmla="*/ 1497330 w 3322320"/>
                <a:gd name="connsiteY39" fmla="*/ 480060 h 1508760"/>
                <a:gd name="connsiteX40" fmla="*/ 1493520 w 3322320"/>
                <a:gd name="connsiteY40" fmla="*/ 502920 h 1508760"/>
                <a:gd name="connsiteX41" fmla="*/ 1535430 w 3322320"/>
                <a:gd name="connsiteY41" fmla="*/ 502920 h 1508760"/>
                <a:gd name="connsiteX42" fmla="*/ 1535430 w 3322320"/>
                <a:gd name="connsiteY42" fmla="*/ 502920 h 1508760"/>
                <a:gd name="connsiteX43" fmla="*/ 1524000 w 3322320"/>
                <a:gd name="connsiteY43" fmla="*/ 537210 h 1508760"/>
                <a:gd name="connsiteX44" fmla="*/ 1695450 w 3322320"/>
                <a:gd name="connsiteY44" fmla="*/ 537210 h 1508760"/>
                <a:gd name="connsiteX45" fmla="*/ 1699260 w 3322320"/>
                <a:gd name="connsiteY45" fmla="*/ 594360 h 1508760"/>
                <a:gd name="connsiteX46" fmla="*/ 1809750 w 3322320"/>
                <a:gd name="connsiteY46" fmla="*/ 594360 h 1508760"/>
                <a:gd name="connsiteX47" fmla="*/ 1821180 w 3322320"/>
                <a:gd name="connsiteY47" fmla="*/ 621030 h 1508760"/>
                <a:gd name="connsiteX48" fmla="*/ 1885950 w 3322320"/>
                <a:gd name="connsiteY48" fmla="*/ 621030 h 1508760"/>
                <a:gd name="connsiteX49" fmla="*/ 1885950 w 3322320"/>
                <a:gd name="connsiteY49" fmla="*/ 647700 h 1508760"/>
                <a:gd name="connsiteX50" fmla="*/ 1927860 w 3322320"/>
                <a:gd name="connsiteY50" fmla="*/ 647700 h 1508760"/>
                <a:gd name="connsiteX51" fmla="*/ 1927860 w 3322320"/>
                <a:gd name="connsiteY51" fmla="*/ 681990 h 1508760"/>
                <a:gd name="connsiteX52" fmla="*/ 1973580 w 3322320"/>
                <a:gd name="connsiteY52" fmla="*/ 681990 h 1508760"/>
                <a:gd name="connsiteX53" fmla="*/ 1973580 w 3322320"/>
                <a:gd name="connsiteY53" fmla="*/ 712470 h 1508760"/>
                <a:gd name="connsiteX54" fmla="*/ 2045970 w 3322320"/>
                <a:gd name="connsiteY54" fmla="*/ 712470 h 1508760"/>
                <a:gd name="connsiteX55" fmla="*/ 2049780 w 3322320"/>
                <a:gd name="connsiteY55" fmla="*/ 742950 h 1508760"/>
                <a:gd name="connsiteX56" fmla="*/ 2175510 w 3322320"/>
                <a:gd name="connsiteY56" fmla="*/ 742950 h 1508760"/>
                <a:gd name="connsiteX57" fmla="*/ 2175510 w 3322320"/>
                <a:gd name="connsiteY57" fmla="*/ 769620 h 1508760"/>
                <a:gd name="connsiteX58" fmla="*/ 2377440 w 3322320"/>
                <a:gd name="connsiteY58" fmla="*/ 781050 h 1508760"/>
                <a:gd name="connsiteX59" fmla="*/ 2373630 w 3322320"/>
                <a:gd name="connsiteY59" fmla="*/ 803910 h 1508760"/>
                <a:gd name="connsiteX60" fmla="*/ 2491740 w 3322320"/>
                <a:gd name="connsiteY60" fmla="*/ 803910 h 1508760"/>
                <a:gd name="connsiteX61" fmla="*/ 2491740 w 3322320"/>
                <a:gd name="connsiteY61" fmla="*/ 842010 h 1508760"/>
                <a:gd name="connsiteX62" fmla="*/ 2586990 w 3322320"/>
                <a:gd name="connsiteY62" fmla="*/ 842010 h 1508760"/>
                <a:gd name="connsiteX63" fmla="*/ 2594610 w 3322320"/>
                <a:gd name="connsiteY63" fmla="*/ 876300 h 1508760"/>
                <a:gd name="connsiteX64" fmla="*/ 2617470 w 3322320"/>
                <a:gd name="connsiteY64" fmla="*/ 876300 h 1508760"/>
                <a:gd name="connsiteX65" fmla="*/ 2621280 w 3322320"/>
                <a:gd name="connsiteY65" fmla="*/ 910590 h 1508760"/>
                <a:gd name="connsiteX66" fmla="*/ 2689860 w 3322320"/>
                <a:gd name="connsiteY66" fmla="*/ 906780 h 1508760"/>
                <a:gd name="connsiteX67" fmla="*/ 2686050 w 3322320"/>
                <a:gd name="connsiteY67" fmla="*/ 952500 h 1508760"/>
                <a:gd name="connsiteX68" fmla="*/ 2750820 w 3322320"/>
                <a:gd name="connsiteY68" fmla="*/ 948690 h 1508760"/>
                <a:gd name="connsiteX69" fmla="*/ 2754630 w 3322320"/>
                <a:gd name="connsiteY69" fmla="*/ 979170 h 1508760"/>
                <a:gd name="connsiteX70" fmla="*/ 2792730 w 3322320"/>
                <a:gd name="connsiteY70" fmla="*/ 982980 h 1508760"/>
                <a:gd name="connsiteX71" fmla="*/ 2792730 w 3322320"/>
                <a:gd name="connsiteY71" fmla="*/ 1024890 h 1508760"/>
                <a:gd name="connsiteX72" fmla="*/ 2838450 w 3322320"/>
                <a:gd name="connsiteY72" fmla="*/ 1024890 h 1508760"/>
                <a:gd name="connsiteX73" fmla="*/ 2838450 w 3322320"/>
                <a:gd name="connsiteY73" fmla="*/ 1062990 h 1508760"/>
                <a:gd name="connsiteX74" fmla="*/ 2884170 w 3322320"/>
                <a:gd name="connsiteY74" fmla="*/ 1062990 h 1508760"/>
                <a:gd name="connsiteX75" fmla="*/ 2887980 w 3322320"/>
                <a:gd name="connsiteY75" fmla="*/ 1184910 h 1508760"/>
                <a:gd name="connsiteX76" fmla="*/ 2922270 w 3322320"/>
                <a:gd name="connsiteY76" fmla="*/ 1184910 h 1508760"/>
                <a:gd name="connsiteX77" fmla="*/ 2922270 w 3322320"/>
                <a:gd name="connsiteY77" fmla="*/ 1249680 h 1508760"/>
                <a:gd name="connsiteX78" fmla="*/ 2998470 w 3322320"/>
                <a:gd name="connsiteY78" fmla="*/ 1249680 h 1508760"/>
                <a:gd name="connsiteX79" fmla="*/ 3002280 w 3322320"/>
                <a:gd name="connsiteY79" fmla="*/ 1283970 h 1508760"/>
                <a:gd name="connsiteX80" fmla="*/ 3044190 w 3322320"/>
                <a:gd name="connsiteY80" fmla="*/ 1283970 h 1508760"/>
                <a:gd name="connsiteX81" fmla="*/ 3040380 w 3322320"/>
                <a:gd name="connsiteY81" fmla="*/ 1333500 h 1508760"/>
                <a:gd name="connsiteX82" fmla="*/ 3116580 w 3322320"/>
                <a:gd name="connsiteY82" fmla="*/ 1337310 h 1508760"/>
                <a:gd name="connsiteX83" fmla="*/ 3112770 w 3322320"/>
                <a:gd name="connsiteY83" fmla="*/ 1375410 h 1508760"/>
                <a:gd name="connsiteX84" fmla="*/ 3192780 w 3322320"/>
                <a:gd name="connsiteY84" fmla="*/ 1379220 h 1508760"/>
                <a:gd name="connsiteX85" fmla="*/ 3196590 w 3322320"/>
                <a:gd name="connsiteY85" fmla="*/ 1428750 h 1508760"/>
                <a:gd name="connsiteX86" fmla="*/ 3318510 w 3322320"/>
                <a:gd name="connsiteY86" fmla="*/ 1428750 h 1508760"/>
                <a:gd name="connsiteX87" fmla="*/ 3322320 w 3322320"/>
                <a:gd name="connsiteY87" fmla="*/ 1508760 h 150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3322320" h="1508760">
                  <a:moveTo>
                    <a:pt x="0" y="3810"/>
                  </a:moveTo>
                  <a:lnTo>
                    <a:pt x="179070" y="0"/>
                  </a:lnTo>
                  <a:lnTo>
                    <a:pt x="179070" y="38100"/>
                  </a:lnTo>
                  <a:lnTo>
                    <a:pt x="247650" y="38100"/>
                  </a:lnTo>
                  <a:lnTo>
                    <a:pt x="243840" y="57150"/>
                  </a:lnTo>
                  <a:lnTo>
                    <a:pt x="361950" y="57150"/>
                  </a:lnTo>
                  <a:lnTo>
                    <a:pt x="361950" y="80010"/>
                  </a:lnTo>
                  <a:lnTo>
                    <a:pt x="434340" y="80010"/>
                  </a:lnTo>
                  <a:lnTo>
                    <a:pt x="430530" y="106680"/>
                  </a:lnTo>
                  <a:lnTo>
                    <a:pt x="502920" y="106680"/>
                  </a:lnTo>
                  <a:lnTo>
                    <a:pt x="502920" y="121920"/>
                  </a:lnTo>
                  <a:lnTo>
                    <a:pt x="560070" y="121920"/>
                  </a:lnTo>
                  <a:lnTo>
                    <a:pt x="560070" y="148590"/>
                  </a:lnTo>
                  <a:lnTo>
                    <a:pt x="601980" y="148590"/>
                  </a:lnTo>
                  <a:lnTo>
                    <a:pt x="601980" y="171450"/>
                  </a:lnTo>
                  <a:lnTo>
                    <a:pt x="659130" y="167640"/>
                  </a:lnTo>
                  <a:lnTo>
                    <a:pt x="678180" y="198120"/>
                  </a:lnTo>
                  <a:lnTo>
                    <a:pt x="708660" y="198120"/>
                  </a:lnTo>
                  <a:lnTo>
                    <a:pt x="708660" y="228600"/>
                  </a:lnTo>
                  <a:lnTo>
                    <a:pt x="781050" y="224790"/>
                  </a:lnTo>
                  <a:lnTo>
                    <a:pt x="781050" y="247650"/>
                  </a:lnTo>
                  <a:lnTo>
                    <a:pt x="834390" y="247650"/>
                  </a:lnTo>
                  <a:lnTo>
                    <a:pt x="834390" y="270510"/>
                  </a:lnTo>
                  <a:lnTo>
                    <a:pt x="906780" y="274320"/>
                  </a:lnTo>
                  <a:lnTo>
                    <a:pt x="910590" y="304800"/>
                  </a:lnTo>
                  <a:lnTo>
                    <a:pt x="1002030" y="304800"/>
                  </a:lnTo>
                  <a:lnTo>
                    <a:pt x="1002030" y="327660"/>
                  </a:lnTo>
                  <a:lnTo>
                    <a:pt x="1093470" y="331470"/>
                  </a:lnTo>
                  <a:lnTo>
                    <a:pt x="1093470" y="346710"/>
                  </a:lnTo>
                  <a:lnTo>
                    <a:pt x="1150620" y="346710"/>
                  </a:lnTo>
                  <a:lnTo>
                    <a:pt x="1154430" y="377190"/>
                  </a:lnTo>
                  <a:lnTo>
                    <a:pt x="1223010" y="381000"/>
                  </a:lnTo>
                  <a:lnTo>
                    <a:pt x="1223010" y="396240"/>
                  </a:lnTo>
                  <a:lnTo>
                    <a:pt x="1272540" y="396240"/>
                  </a:lnTo>
                  <a:lnTo>
                    <a:pt x="1268730" y="415290"/>
                  </a:lnTo>
                  <a:lnTo>
                    <a:pt x="1386840" y="415290"/>
                  </a:lnTo>
                  <a:lnTo>
                    <a:pt x="1390650" y="449580"/>
                  </a:lnTo>
                  <a:lnTo>
                    <a:pt x="1451610" y="449580"/>
                  </a:lnTo>
                  <a:lnTo>
                    <a:pt x="1455420" y="480060"/>
                  </a:lnTo>
                  <a:lnTo>
                    <a:pt x="1497330" y="480060"/>
                  </a:lnTo>
                  <a:lnTo>
                    <a:pt x="1493520" y="502920"/>
                  </a:lnTo>
                  <a:lnTo>
                    <a:pt x="1535430" y="502920"/>
                  </a:lnTo>
                  <a:lnTo>
                    <a:pt x="1535430" y="502920"/>
                  </a:lnTo>
                  <a:lnTo>
                    <a:pt x="1524000" y="537210"/>
                  </a:lnTo>
                  <a:lnTo>
                    <a:pt x="1695450" y="537210"/>
                  </a:lnTo>
                  <a:lnTo>
                    <a:pt x="1699260" y="594360"/>
                  </a:lnTo>
                  <a:lnTo>
                    <a:pt x="1809750" y="594360"/>
                  </a:lnTo>
                  <a:lnTo>
                    <a:pt x="1821180" y="621030"/>
                  </a:lnTo>
                  <a:lnTo>
                    <a:pt x="1885950" y="621030"/>
                  </a:lnTo>
                  <a:lnTo>
                    <a:pt x="1885950" y="647700"/>
                  </a:lnTo>
                  <a:lnTo>
                    <a:pt x="1927860" y="647700"/>
                  </a:lnTo>
                  <a:lnTo>
                    <a:pt x="1927860" y="681990"/>
                  </a:lnTo>
                  <a:lnTo>
                    <a:pt x="1973580" y="681990"/>
                  </a:lnTo>
                  <a:lnTo>
                    <a:pt x="1973580" y="712470"/>
                  </a:lnTo>
                  <a:lnTo>
                    <a:pt x="2045970" y="712470"/>
                  </a:lnTo>
                  <a:lnTo>
                    <a:pt x="2049780" y="742950"/>
                  </a:lnTo>
                  <a:lnTo>
                    <a:pt x="2175510" y="742950"/>
                  </a:lnTo>
                  <a:lnTo>
                    <a:pt x="2175510" y="769620"/>
                  </a:lnTo>
                  <a:lnTo>
                    <a:pt x="2377440" y="781050"/>
                  </a:lnTo>
                  <a:lnTo>
                    <a:pt x="2373630" y="803910"/>
                  </a:lnTo>
                  <a:lnTo>
                    <a:pt x="2491740" y="803910"/>
                  </a:lnTo>
                  <a:lnTo>
                    <a:pt x="2491740" y="842010"/>
                  </a:lnTo>
                  <a:lnTo>
                    <a:pt x="2586990" y="842010"/>
                  </a:lnTo>
                  <a:lnTo>
                    <a:pt x="2594610" y="876300"/>
                  </a:lnTo>
                  <a:lnTo>
                    <a:pt x="2617470" y="876300"/>
                  </a:lnTo>
                  <a:lnTo>
                    <a:pt x="2621280" y="910590"/>
                  </a:lnTo>
                  <a:lnTo>
                    <a:pt x="2689860" y="906780"/>
                  </a:lnTo>
                  <a:lnTo>
                    <a:pt x="2686050" y="952500"/>
                  </a:lnTo>
                  <a:lnTo>
                    <a:pt x="2750820" y="948690"/>
                  </a:lnTo>
                  <a:lnTo>
                    <a:pt x="2754630" y="979170"/>
                  </a:lnTo>
                  <a:lnTo>
                    <a:pt x="2792730" y="982980"/>
                  </a:lnTo>
                  <a:lnTo>
                    <a:pt x="2792730" y="1024890"/>
                  </a:lnTo>
                  <a:lnTo>
                    <a:pt x="2838450" y="1024890"/>
                  </a:lnTo>
                  <a:lnTo>
                    <a:pt x="2838450" y="1062990"/>
                  </a:lnTo>
                  <a:lnTo>
                    <a:pt x="2884170" y="1062990"/>
                  </a:lnTo>
                  <a:lnTo>
                    <a:pt x="2887980" y="1184910"/>
                  </a:lnTo>
                  <a:lnTo>
                    <a:pt x="2922270" y="1184910"/>
                  </a:lnTo>
                  <a:lnTo>
                    <a:pt x="2922270" y="1249680"/>
                  </a:lnTo>
                  <a:lnTo>
                    <a:pt x="2998470" y="1249680"/>
                  </a:lnTo>
                  <a:lnTo>
                    <a:pt x="3002280" y="1283970"/>
                  </a:lnTo>
                  <a:lnTo>
                    <a:pt x="3044190" y="1283970"/>
                  </a:lnTo>
                  <a:lnTo>
                    <a:pt x="3040380" y="1333500"/>
                  </a:lnTo>
                  <a:lnTo>
                    <a:pt x="3116580" y="1337310"/>
                  </a:lnTo>
                  <a:lnTo>
                    <a:pt x="3112770" y="1375410"/>
                  </a:lnTo>
                  <a:lnTo>
                    <a:pt x="3192780" y="1379220"/>
                  </a:lnTo>
                  <a:lnTo>
                    <a:pt x="3196590" y="1428750"/>
                  </a:lnTo>
                  <a:lnTo>
                    <a:pt x="3318510" y="1428750"/>
                  </a:lnTo>
                  <a:lnTo>
                    <a:pt x="3322320" y="1508760"/>
                  </a:lnTo>
                </a:path>
              </a:pathLst>
            </a:custGeom>
            <a:noFill/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pitchFamily="34" charset="0"/>
                <a:buChar char="•"/>
                <a:defRPr/>
              </a:pPr>
              <a:endParaRPr lang="en-US" b="1" dirty="0">
                <a:solidFill>
                  <a:srgbClr val="CDCDCF">
                    <a:lumMod val="10000"/>
                  </a:srgbClr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9" name="TextBox 52">
              <a:extLst>
                <a:ext uri="{FF2B5EF4-FFF2-40B4-BE49-F238E27FC236}">
                  <a16:creationId xmlns="" xmlns:a16="http://schemas.microsoft.com/office/drawing/2014/main" id="{750CE70B-8D77-4434-9538-15C4909DF9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1974" y="2002694"/>
              <a:ext cx="428375" cy="217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panose="020B0604020202020204" pitchFamily="34" charset="0"/>
                <a:buNone/>
              </a:pPr>
              <a:r>
                <a:rPr lang="en-US" altLang="pt-BR" sz="1500">
                  <a:solidFill>
                    <a:srgbClr val="141415"/>
                  </a:solidFill>
                  <a:latin typeface="Arial" panose="020B0604020202020204" pitchFamily="34" charset="0"/>
                </a:rPr>
                <a:t>98%</a:t>
              </a:r>
            </a:p>
          </p:txBody>
        </p:sp>
        <p:sp>
          <p:nvSpPr>
            <p:cNvPr id="50" name="TextBox 53">
              <a:extLst>
                <a:ext uri="{FF2B5EF4-FFF2-40B4-BE49-F238E27FC236}">
                  <a16:creationId xmlns="" xmlns:a16="http://schemas.microsoft.com/office/drawing/2014/main" id="{5263CB78-0A27-47FC-9A33-AF79353844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1974" y="2159286"/>
              <a:ext cx="428375" cy="217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panose="020B0604020202020204" pitchFamily="34" charset="0"/>
                <a:buNone/>
              </a:pPr>
              <a:r>
                <a:rPr lang="en-US" altLang="pt-BR" sz="1500">
                  <a:solidFill>
                    <a:srgbClr val="141415"/>
                  </a:solidFill>
                  <a:latin typeface="Arial" panose="020B0604020202020204" pitchFamily="34" charset="0"/>
                </a:rPr>
                <a:t>94%</a:t>
              </a:r>
            </a:p>
          </p:txBody>
        </p:sp>
        <p:sp>
          <p:nvSpPr>
            <p:cNvPr id="51" name="TextBox 54">
              <a:extLst>
                <a:ext uri="{FF2B5EF4-FFF2-40B4-BE49-F238E27FC236}">
                  <a16:creationId xmlns="" xmlns:a16="http://schemas.microsoft.com/office/drawing/2014/main" id="{2BDE8162-DA5E-47EA-BE94-533475B17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1974" y="2463257"/>
              <a:ext cx="428375" cy="217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panose="020B0604020202020204" pitchFamily="34" charset="0"/>
                <a:buNone/>
              </a:pPr>
              <a:r>
                <a:rPr lang="en-US" altLang="pt-BR" sz="1500">
                  <a:solidFill>
                    <a:srgbClr val="141415"/>
                  </a:solidFill>
                  <a:latin typeface="Arial" panose="020B0604020202020204" pitchFamily="34" charset="0"/>
                </a:rPr>
                <a:t>88%</a:t>
              </a:r>
            </a:p>
          </p:txBody>
        </p:sp>
        <p:sp>
          <p:nvSpPr>
            <p:cNvPr id="52" name="TextBox 55">
              <a:extLst>
                <a:ext uri="{FF2B5EF4-FFF2-40B4-BE49-F238E27FC236}">
                  <a16:creationId xmlns="" xmlns:a16="http://schemas.microsoft.com/office/drawing/2014/main" id="{02DF2922-ECB7-4835-B8CB-EA46815C4F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1974" y="3274999"/>
              <a:ext cx="428375" cy="217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panose="020B0604020202020204" pitchFamily="34" charset="0"/>
                <a:buNone/>
              </a:pPr>
              <a:r>
                <a:rPr lang="en-US" altLang="pt-BR" sz="1500">
                  <a:solidFill>
                    <a:srgbClr val="141415"/>
                  </a:solidFill>
                  <a:latin typeface="Arial" panose="020B0604020202020204" pitchFamily="34" charset="0"/>
                </a:rPr>
                <a:t>68%</a:t>
              </a:r>
            </a:p>
          </p:txBody>
        </p:sp>
        <p:sp>
          <p:nvSpPr>
            <p:cNvPr id="53" name="TextBox 56">
              <a:extLst>
                <a:ext uri="{FF2B5EF4-FFF2-40B4-BE49-F238E27FC236}">
                  <a16:creationId xmlns="" xmlns:a16="http://schemas.microsoft.com/office/drawing/2014/main" id="{49410F86-DBF2-42CC-A991-BF0B0B37E0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7086" y="2169648"/>
              <a:ext cx="599148" cy="217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panose="020B0604020202020204" pitchFamily="34" charset="0"/>
                <a:buNone/>
              </a:pPr>
              <a:r>
                <a:rPr lang="en-US" altLang="pt-BR" sz="1500" i="1">
                  <a:solidFill>
                    <a:srgbClr val="141415"/>
                  </a:solidFill>
                  <a:latin typeface="Arial" panose="020B0604020202020204" pitchFamily="34" charset="0"/>
                </a:rPr>
                <a:t>P</a:t>
              </a:r>
              <a:r>
                <a:rPr lang="en-US" altLang="pt-BR" sz="1500">
                  <a:solidFill>
                    <a:srgbClr val="141415"/>
                  </a:solidFill>
                  <a:latin typeface="Arial" panose="020B0604020202020204" pitchFamily="34" charset="0"/>
                </a:rPr>
                <a:t> = .24</a:t>
              </a:r>
            </a:p>
          </p:txBody>
        </p:sp>
        <p:sp>
          <p:nvSpPr>
            <p:cNvPr id="54" name="TextBox 57">
              <a:extLst>
                <a:ext uri="{FF2B5EF4-FFF2-40B4-BE49-F238E27FC236}">
                  <a16:creationId xmlns="" xmlns:a16="http://schemas.microsoft.com/office/drawing/2014/main" id="{137C2EB3-89A6-436D-AF1F-83F60D71B2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2542" y="2814436"/>
              <a:ext cx="760299" cy="217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panose="020B0604020202020204" pitchFamily="34" charset="0"/>
                <a:buNone/>
              </a:pPr>
              <a:r>
                <a:rPr lang="en-US" altLang="pt-BR" sz="1500" i="1">
                  <a:solidFill>
                    <a:srgbClr val="141415"/>
                  </a:solidFill>
                  <a:latin typeface="Arial" panose="020B0604020202020204" pitchFamily="34" charset="0"/>
                </a:rPr>
                <a:t>P</a:t>
              </a:r>
              <a:r>
                <a:rPr lang="en-US" altLang="pt-BR" sz="1500">
                  <a:solidFill>
                    <a:srgbClr val="141415"/>
                  </a:solidFill>
                  <a:latin typeface="Arial" panose="020B0604020202020204" pitchFamily="34" charset="0"/>
                </a:rPr>
                <a:t> = .0001</a:t>
              </a:r>
            </a:p>
          </p:txBody>
        </p:sp>
        <p:sp>
          <p:nvSpPr>
            <p:cNvPr id="55" name="Right Brace 58">
              <a:extLst>
                <a:ext uri="{FF2B5EF4-FFF2-40B4-BE49-F238E27FC236}">
                  <a16:creationId xmlns="" xmlns:a16="http://schemas.microsoft.com/office/drawing/2014/main" id="{01911C62-9F82-4233-90B8-910EAD4666D3}"/>
                </a:ext>
              </a:extLst>
            </p:cNvPr>
            <p:cNvSpPr/>
            <p:nvPr/>
          </p:nvSpPr>
          <p:spPr bwMode="auto">
            <a:xfrm>
              <a:off x="2571723" y="2125922"/>
              <a:ext cx="72651" cy="239529"/>
            </a:xfrm>
            <a:prstGeom prst="rightBrace">
              <a:avLst/>
            </a:prstGeom>
            <a:noFill/>
            <a:ln w="19050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pitchFamily="34" charset="0"/>
                <a:buChar char="•"/>
                <a:defRPr/>
              </a:pPr>
              <a:endParaRPr lang="en-US" sz="1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" name="Right Brace 59">
              <a:extLst>
                <a:ext uri="{FF2B5EF4-FFF2-40B4-BE49-F238E27FC236}">
                  <a16:creationId xmlns="" xmlns:a16="http://schemas.microsoft.com/office/drawing/2014/main" id="{07D10A42-DEF6-4C8E-A001-8CEFD19C22B1}"/>
                </a:ext>
              </a:extLst>
            </p:cNvPr>
            <p:cNvSpPr/>
            <p:nvPr/>
          </p:nvSpPr>
          <p:spPr bwMode="auto">
            <a:xfrm>
              <a:off x="2552667" y="2515158"/>
              <a:ext cx="110763" cy="860234"/>
            </a:xfrm>
            <a:prstGeom prst="rightBrace">
              <a:avLst/>
            </a:prstGeom>
            <a:noFill/>
            <a:ln w="19050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Font typeface="Arial" pitchFamily="34" charset="0"/>
                <a:buChar char="•"/>
                <a:defRPr/>
              </a:pPr>
              <a:endParaRPr lang="en-US" sz="1200" b="1" dirty="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7" name="Text Box 7">
            <a:extLst>
              <a:ext uri="{FF2B5EF4-FFF2-40B4-BE49-F238E27FC236}">
                <a16:creationId xmlns="" xmlns:a16="http://schemas.microsoft.com/office/drawing/2014/main" id="{BC2A8CB9-6DBC-4A62-B192-78AEDB227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167" y="5934757"/>
            <a:ext cx="2850653" cy="23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42" tIns="45374" rIns="90742" bIns="45374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8B3D9A"/>
              </a:buClr>
              <a:buFont typeface="Arial" panose="020B0604020202020204" pitchFamily="34" charset="0"/>
              <a:buNone/>
            </a:pPr>
            <a:r>
              <a:rPr lang="en-US" altLang="pt-BR" sz="1050" dirty="0" err="1">
                <a:solidFill>
                  <a:srgbClr val="323235"/>
                </a:solidFill>
                <a:latin typeface="+mn-lt"/>
                <a:cs typeface="Arial" panose="020B0604020202020204" pitchFamily="34" charset="0"/>
              </a:rPr>
              <a:t>Liedtke</a:t>
            </a:r>
            <a:r>
              <a:rPr lang="en-US" altLang="pt-BR" sz="1050" dirty="0">
                <a:solidFill>
                  <a:srgbClr val="323235"/>
                </a:solidFill>
                <a:latin typeface="+mn-lt"/>
                <a:cs typeface="Arial" panose="020B0604020202020204" pitchFamily="34" charset="0"/>
              </a:rPr>
              <a:t> C, et al. J </a:t>
            </a:r>
            <a:r>
              <a:rPr lang="en-US" altLang="pt-BR" sz="1050" dirty="0" err="1">
                <a:solidFill>
                  <a:srgbClr val="323235"/>
                </a:solidFill>
                <a:latin typeface="+mn-lt"/>
                <a:cs typeface="Arial" panose="020B0604020202020204" pitchFamily="34" charset="0"/>
              </a:rPr>
              <a:t>Clin</a:t>
            </a:r>
            <a:r>
              <a:rPr lang="en-US" altLang="pt-BR" sz="1050" dirty="0">
                <a:solidFill>
                  <a:srgbClr val="323235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pt-BR" sz="1050" dirty="0" err="1">
                <a:solidFill>
                  <a:srgbClr val="323235"/>
                </a:solidFill>
                <a:latin typeface="+mn-lt"/>
                <a:cs typeface="Arial" panose="020B0604020202020204" pitchFamily="34" charset="0"/>
              </a:rPr>
              <a:t>Oncol</a:t>
            </a:r>
            <a:r>
              <a:rPr lang="en-US" altLang="pt-BR" sz="1050" dirty="0">
                <a:solidFill>
                  <a:srgbClr val="323235"/>
                </a:solidFill>
                <a:latin typeface="+mn-lt"/>
                <a:cs typeface="Arial" panose="020B0604020202020204" pitchFamily="34" charset="0"/>
              </a:rPr>
              <a:t>. 2008;26:1275-1281.</a:t>
            </a:r>
          </a:p>
        </p:txBody>
      </p:sp>
    </p:spTree>
    <p:extLst>
      <p:ext uri="{BB962C8B-B14F-4D97-AF65-F5344CB8AC3E}">
        <p14:creationId xmlns:p14="http://schemas.microsoft.com/office/powerpoint/2010/main" val="3241116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5" descr="Zrzut ekranu 2017-01-08 o 16.39.59.png">
            <a:extLst>
              <a:ext uri="{FF2B5EF4-FFF2-40B4-BE49-F238E27FC236}">
                <a16:creationId xmlns="" xmlns:a16="http://schemas.microsoft.com/office/drawing/2014/main" id="{4CCB7C9A-B74F-4C6A-90CD-50FDC06C8F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720"/>
          <a:stretch>
            <a:fillRect/>
          </a:stretch>
        </p:blipFill>
        <p:spPr bwMode="auto">
          <a:xfrm>
            <a:off x="1071207" y="871891"/>
            <a:ext cx="5557839" cy="118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Zrzut ekranu 2017-01-08 o 16.34.50.png">
            <a:extLst>
              <a:ext uri="{FF2B5EF4-FFF2-40B4-BE49-F238E27FC236}">
                <a16:creationId xmlns="" xmlns:a16="http://schemas.microsoft.com/office/drawing/2014/main" id="{63F7E485-A4F6-4B4F-A393-42F3FEC1E72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4424" y="2206534"/>
            <a:ext cx="3214991" cy="105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/>
        </p:nvSpPr>
        <p:spPr>
          <a:xfrm>
            <a:off x="1035640" y="5944201"/>
            <a:ext cx="1729957" cy="2616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pl-PL" sz="1050" dirty="0">
                <a:latin typeface="+mj-lt"/>
                <a:cs typeface="Trebuchet MS"/>
              </a:rPr>
              <a:t>Curigliano, Ann Oncol 2017</a:t>
            </a:r>
          </a:p>
        </p:txBody>
      </p:sp>
      <p:pic>
        <p:nvPicPr>
          <p:cNvPr id="7" name="Picture 11" descr="Zrzut ekranu 2017-09-02 o 13.24.2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0E4E8"/>
              </a:clrFrom>
              <a:clrTo>
                <a:srgbClr val="F0E4E8">
                  <a:alpha val="0"/>
                </a:srgbClr>
              </a:clrTo>
            </a:clrChange>
          </a:blip>
          <a:srcRect r="5670"/>
          <a:stretch>
            <a:fillRect/>
          </a:stretch>
        </p:blipFill>
        <p:spPr>
          <a:xfrm>
            <a:off x="4326551" y="2177146"/>
            <a:ext cx="6686551" cy="883725"/>
          </a:xfrm>
          <a:prstGeom prst="rect">
            <a:avLst/>
          </a:prstGeom>
        </p:spPr>
      </p:pic>
      <p:pic>
        <p:nvPicPr>
          <p:cNvPr id="8" name="Picture 12" descr="Zrzut ekranu 2017-09-02 o 13.24.38.png"/>
          <p:cNvPicPr>
            <a:picLocks noChangeAspect="1"/>
          </p:cNvPicPr>
          <p:nvPr/>
        </p:nvPicPr>
        <p:blipFill>
          <a:blip r:embed="rId5"/>
          <a:srcRect t="4545"/>
          <a:stretch>
            <a:fillRect/>
          </a:stretch>
        </p:blipFill>
        <p:spPr>
          <a:xfrm>
            <a:off x="4247291" y="3060870"/>
            <a:ext cx="6858000" cy="280035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19E5645C-5F42-4208-9AC9-56C8C3F13E3B}"/>
              </a:ext>
            </a:extLst>
          </p:cNvPr>
          <p:cNvSpPr txBox="1"/>
          <p:nvPr/>
        </p:nvSpPr>
        <p:spPr>
          <a:xfrm>
            <a:off x="2935579" y="3641097"/>
            <a:ext cx="942467" cy="40011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pl-PL" sz="2000" dirty="0"/>
              <a:t>2017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CB0D88BF-45C1-4110-BC05-70D7499A2C07}"/>
              </a:ext>
            </a:extLst>
          </p:cNvPr>
          <p:cNvSpPr txBox="1"/>
          <p:nvPr/>
        </p:nvSpPr>
        <p:spPr>
          <a:xfrm>
            <a:off x="5573884" y="4041207"/>
            <a:ext cx="2027583" cy="384719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7149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87561133-E983-4F9E-95D7-9BFBB3682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355" y="714375"/>
            <a:ext cx="5344974" cy="2535725"/>
          </a:xfrm>
          <a:prstGeom prst="rect">
            <a:avLst/>
          </a:prstGeom>
        </p:spPr>
      </p:pic>
      <p:pic>
        <p:nvPicPr>
          <p:cNvPr id="5" name="Symbol zastępczy zawartości 3">
            <a:extLst>
              <a:ext uri="{FF2B5EF4-FFF2-40B4-BE49-F238E27FC236}">
                <a16:creationId xmlns="" xmlns:a16="http://schemas.microsoft.com/office/drawing/2014/main" id="{B93D1AC2-6E73-4A7C-AA0E-0EB6EC2F3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139" y="3432935"/>
            <a:ext cx="6093153" cy="249224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5A6F7A09-0EEB-46EA-94E1-DDE1A59F1DBE}"/>
              </a:ext>
            </a:extLst>
          </p:cNvPr>
          <p:cNvSpPr txBox="1"/>
          <p:nvPr/>
        </p:nvSpPr>
        <p:spPr>
          <a:xfrm>
            <a:off x="8175376" y="3167270"/>
            <a:ext cx="2570315" cy="126188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pl-PL" dirty="0">
                <a:solidFill>
                  <a:srgbClr val="FF3399"/>
                </a:solidFill>
              </a:rPr>
              <a:t>Chemioterapia na bazie </a:t>
            </a:r>
            <a:br>
              <a:rPr lang="pl-PL" dirty="0">
                <a:solidFill>
                  <a:srgbClr val="FF3399"/>
                </a:solidFill>
              </a:rPr>
            </a:br>
            <a:r>
              <a:rPr lang="pl-PL" dirty="0" err="1">
                <a:solidFill>
                  <a:srgbClr val="FF3399"/>
                </a:solidFill>
              </a:rPr>
              <a:t>antracyklin</a:t>
            </a:r>
            <a:r>
              <a:rPr lang="pl-PL" dirty="0">
                <a:solidFill>
                  <a:srgbClr val="FF3399"/>
                </a:solidFill>
              </a:rPr>
              <a:t>/</a:t>
            </a:r>
            <a:r>
              <a:rPr lang="pl-PL" dirty="0" err="1">
                <a:solidFill>
                  <a:srgbClr val="FF3399"/>
                </a:solidFill>
              </a:rPr>
              <a:t>taksoidu</a:t>
            </a:r>
            <a:endParaRPr lang="pl-PL" dirty="0">
              <a:solidFill>
                <a:srgbClr val="FF3399"/>
              </a:solidFill>
            </a:endParaRPr>
          </a:p>
          <a:p>
            <a:endParaRPr lang="pl-PL" dirty="0">
              <a:solidFill>
                <a:srgbClr val="FF3399"/>
              </a:solidFill>
            </a:endParaRPr>
          </a:p>
          <a:p>
            <a:r>
              <a:rPr lang="pl-PL" dirty="0" err="1">
                <a:highlight>
                  <a:srgbClr val="FF3399"/>
                </a:highlight>
              </a:rPr>
              <a:t>Neoadiuwant</a:t>
            </a:r>
            <a:r>
              <a:rPr lang="pl-PL" dirty="0">
                <a:highlight>
                  <a:srgbClr val="FF3399"/>
                </a:highlight>
              </a:rPr>
              <a:t> od </a:t>
            </a:r>
            <a:r>
              <a:rPr lang="pl-PL" dirty="0" err="1">
                <a:highlight>
                  <a:srgbClr val="FF3399"/>
                </a:highlight>
              </a:rPr>
              <a:t>st.II</a:t>
            </a:r>
            <a:endParaRPr lang="pl-PL" dirty="0">
              <a:highlight>
                <a:srgbClr val="FF3399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71411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4"/>
          <p:cNvSpPr txBox="1">
            <a:spLocks/>
          </p:cNvSpPr>
          <p:nvPr/>
        </p:nvSpPr>
        <p:spPr>
          <a:xfrm>
            <a:off x="946640" y="941291"/>
            <a:ext cx="10183323" cy="865771"/>
          </a:xfrm>
        </p:spPr>
        <p:txBody>
          <a:bodyPr lIns="121917" tIns="60958" rIns="121917" bIns="60958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rgbClr val="FF3399"/>
                </a:solidFill>
              </a:rPr>
              <a:t>Sekwencja postępowania w radykalnym leczeniu chorych </a:t>
            </a:r>
            <a:br>
              <a:rPr lang="pl-PL" sz="3200" dirty="0">
                <a:solidFill>
                  <a:srgbClr val="FF3399"/>
                </a:solidFill>
              </a:rPr>
            </a:br>
            <a:r>
              <a:rPr lang="pl-PL" sz="3200" dirty="0">
                <a:solidFill>
                  <a:srgbClr val="FF3399"/>
                </a:solidFill>
              </a:rPr>
              <a:t>na wczesnego raka piersi  zależnie od biologii guza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67753" y="3837711"/>
            <a:ext cx="2088553" cy="935487"/>
            <a:chOff x="6758051" y="3840593"/>
            <a:chExt cx="2088553" cy="1247315"/>
          </a:xfrm>
        </p:grpSpPr>
        <p:sp>
          <p:nvSpPr>
            <p:cNvPr id="6" name="Prostokąt zaokrąglony 2"/>
            <p:cNvSpPr/>
            <p:nvPr/>
          </p:nvSpPr>
          <p:spPr>
            <a:xfrm>
              <a:off x="7225094" y="3840593"/>
              <a:ext cx="1621510" cy="1247315"/>
            </a:xfrm>
            <a:prstGeom prst="roundRect">
              <a:avLst>
                <a:gd name="adj" fmla="val 5066"/>
              </a:avLst>
            </a:prstGeom>
            <a:solidFill>
              <a:srgbClr val="FFFFFF"/>
            </a:solidFill>
            <a:ln>
              <a:solidFill>
                <a:srgbClr val="0000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7" name="Tytuł 4"/>
            <p:cNvSpPr txBox="1">
              <a:spLocks/>
            </p:cNvSpPr>
            <p:nvPr/>
          </p:nvSpPr>
          <p:spPr>
            <a:xfrm>
              <a:off x="7445494" y="3879672"/>
              <a:ext cx="1208203" cy="1175582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2800" kern="1200">
                  <a:solidFill>
                    <a:srgbClr val="0066CC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algn="ctr"/>
              <a:r>
                <a:rPr lang="pl-PL" sz="1500" dirty="0">
                  <a:solidFill>
                    <a:srgbClr val="1F497D"/>
                  </a:solidFill>
                  <a:latin typeface="+mj-lt"/>
                </a:rPr>
                <a:t>TERAPIA</a:t>
              </a:r>
            </a:p>
            <a:p>
              <a:pPr algn="ctr"/>
              <a:r>
                <a:rPr lang="pl-PL" sz="1500" dirty="0">
                  <a:solidFill>
                    <a:srgbClr val="1F497D"/>
                  </a:solidFill>
                  <a:latin typeface="+mj-lt"/>
                </a:rPr>
                <a:t>CELOWANA</a:t>
              </a:r>
            </a:p>
            <a:p>
              <a:pPr algn="ctr"/>
              <a:r>
                <a:rPr lang="pl-PL" sz="1500" dirty="0">
                  <a:solidFill>
                    <a:srgbClr val="1F497D"/>
                  </a:solidFill>
                  <a:latin typeface="+mj-lt"/>
                </a:rPr>
                <a:t>HTH</a:t>
              </a:r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6758051" y="4097636"/>
              <a:ext cx="532958" cy="144016"/>
              <a:chOff x="3149422" y="2390961"/>
              <a:chExt cx="532958" cy="130924"/>
            </a:xfrm>
          </p:grpSpPr>
          <p:cxnSp>
            <p:nvCxnSpPr>
              <p:cNvPr id="9" name="Łącznik prosty 85"/>
              <p:cNvCxnSpPr/>
              <p:nvPr/>
            </p:nvCxnSpPr>
            <p:spPr>
              <a:xfrm>
                <a:off x="3149422" y="2446217"/>
                <a:ext cx="460950" cy="4316"/>
              </a:xfrm>
              <a:prstGeom prst="line">
                <a:avLst/>
              </a:prstGeom>
              <a:ln>
                <a:solidFill>
                  <a:srgbClr val="00005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wal 86"/>
              <p:cNvSpPr/>
              <p:nvPr/>
            </p:nvSpPr>
            <p:spPr>
              <a:xfrm flipH="1">
                <a:off x="3538364" y="2390961"/>
                <a:ext cx="144016" cy="13092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5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1" name="Grupa 10"/>
          <p:cNvGrpSpPr/>
          <p:nvPr/>
        </p:nvGrpSpPr>
        <p:grpSpPr>
          <a:xfrm>
            <a:off x="6062826" y="3837714"/>
            <a:ext cx="2113271" cy="935487"/>
            <a:chOff x="4653123" y="3840591"/>
            <a:chExt cx="2113271" cy="1247314"/>
          </a:xfrm>
        </p:grpSpPr>
        <p:sp>
          <p:nvSpPr>
            <p:cNvPr id="12" name="Prostokąt zaokrąglony 2"/>
            <p:cNvSpPr/>
            <p:nvPr/>
          </p:nvSpPr>
          <p:spPr>
            <a:xfrm>
              <a:off x="5134022" y="3840591"/>
              <a:ext cx="1621510" cy="1247314"/>
            </a:xfrm>
            <a:prstGeom prst="roundRect">
              <a:avLst>
                <a:gd name="adj" fmla="val 5066"/>
              </a:avLst>
            </a:prstGeom>
            <a:solidFill>
              <a:srgbClr val="FFFFFF"/>
            </a:solidFill>
            <a:ln>
              <a:solidFill>
                <a:srgbClr val="0000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3" name="Tytuł 4"/>
            <p:cNvSpPr txBox="1">
              <a:spLocks/>
            </p:cNvSpPr>
            <p:nvPr/>
          </p:nvSpPr>
          <p:spPr>
            <a:xfrm>
              <a:off x="5110210" y="3879671"/>
              <a:ext cx="1656184" cy="1180807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2800" kern="1200">
                  <a:solidFill>
                    <a:srgbClr val="0066CC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algn="ctr"/>
              <a:r>
                <a:rPr lang="pl-PL" sz="1500" dirty="0">
                  <a:solidFill>
                    <a:srgbClr val="1F497D"/>
                  </a:solidFill>
                  <a:latin typeface="+mj-lt"/>
                </a:rPr>
                <a:t>ZABIEG</a:t>
              </a:r>
            </a:p>
            <a:p>
              <a:pPr algn="ctr"/>
              <a:r>
                <a:rPr lang="pl-PL" sz="1500" dirty="0">
                  <a:solidFill>
                    <a:srgbClr val="1F497D"/>
                  </a:solidFill>
                  <a:latin typeface="+mj-lt"/>
                </a:rPr>
                <a:t>CHIRURGICZNY</a:t>
              </a:r>
            </a:p>
          </p:txBody>
        </p:sp>
        <p:grpSp>
          <p:nvGrpSpPr>
            <p:cNvPr id="14" name="Grupa 13"/>
            <p:cNvGrpSpPr/>
            <p:nvPr/>
          </p:nvGrpSpPr>
          <p:grpSpPr>
            <a:xfrm>
              <a:off x="4653123" y="4104182"/>
              <a:ext cx="544294" cy="130924"/>
              <a:chOff x="3138086" y="2390961"/>
              <a:chExt cx="544294" cy="130924"/>
            </a:xfrm>
          </p:grpSpPr>
          <p:cxnSp>
            <p:nvCxnSpPr>
              <p:cNvPr id="15" name="Łącznik prosty 82"/>
              <p:cNvCxnSpPr/>
              <p:nvPr/>
            </p:nvCxnSpPr>
            <p:spPr>
              <a:xfrm>
                <a:off x="3138086" y="2446228"/>
                <a:ext cx="460950" cy="4316"/>
              </a:xfrm>
              <a:prstGeom prst="line">
                <a:avLst/>
              </a:prstGeom>
              <a:ln>
                <a:solidFill>
                  <a:srgbClr val="00005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wal 83"/>
              <p:cNvSpPr/>
              <p:nvPr/>
            </p:nvSpPr>
            <p:spPr>
              <a:xfrm flipH="1">
                <a:off x="3538364" y="2390961"/>
                <a:ext cx="144016" cy="13092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5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7" name="Grupa 16"/>
          <p:cNvGrpSpPr/>
          <p:nvPr/>
        </p:nvGrpSpPr>
        <p:grpSpPr>
          <a:xfrm>
            <a:off x="3981304" y="3837711"/>
            <a:ext cx="2092851" cy="935487"/>
            <a:chOff x="2571608" y="3840593"/>
            <a:chExt cx="2092851" cy="1247315"/>
          </a:xfrm>
        </p:grpSpPr>
        <p:sp>
          <p:nvSpPr>
            <p:cNvPr id="18" name="Prostokąt zaokrąglony 2"/>
            <p:cNvSpPr/>
            <p:nvPr/>
          </p:nvSpPr>
          <p:spPr>
            <a:xfrm>
              <a:off x="3042949" y="3840593"/>
              <a:ext cx="1621510" cy="1247315"/>
            </a:xfrm>
            <a:prstGeom prst="roundRect">
              <a:avLst>
                <a:gd name="adj" fmla="val 5066"/>
              </a:avLst>
            </a:prstGeom>
            <a:solidFill>
              <a:srgbClr val="FFFFFF"/>
            </a:solidFill>
            <a:ln>
              <a:solidFill>
                <a:srgbClr val="0000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>
                <a:solidFill>
                  <a:srgbClr val="1F497D"/>
                </a:solidFill>
                <a:latin typeface="+mj-lt"/>
              </a:endParaRPr>
            </a:p>
          </p:txBody>
        </p:sp>
        <p:sp>
          <p:nvSpPr>
            <p:cNvPr id="19" name="Tytuł 4"/>
            <p:cNvSpPr txBox="1">
              <a:spLocks/>
            </p:cNvSpPr>
            <p:nvPr/>
          </p:nvSpPr>
          <p:spPr>
            <a:xfrm>
              <a:off x="3115902" y="3900664"/>
              <a:ext cx="1512703" cy="1128326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2800" kern="1200">
                  <a:solidFill>
                    <a:srgbClr val="0066CC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algn="ctr"/>
              <a:r>
                <a:rPr lang="pl-PL" sz="1500" dirty="0">
                  <a:solidFill>
                    <a:srgbClr val="1F497D"/>
                  </a:solidFill>
                  <a:latin typeface="+mj-lt"/>
                </a:rPr>
                <a:t>LECZENIE</a:t>
              </a:r>
            </a:p>
            <a:p>
              <a:pPr algn="ctr"/>
              <a:r>
                <a:rPr lang="pl-PL" sz="1500" dirty="0">
                  <a:solidFill>
                    <a:srgbClr val="1F497D"/>
                  </a:solidFill>
                  <a:latin typeface="+mj-lt"/>
                </a:rPr>
                <a:t>SYSTEMOWE</a:t>
              </a:r>
            </a:p>
            <a:p>
              <a:pPr algn="ctr"/>
              <a:r>
                <a:rPr lang="pl-PL" sz="1500" dirty="0">
                  <a:solidFill>
                    <a:srgbClr val="1F497D"/>
                  </a:solidFill>
                  <a:latin typeface="+mj-lt"/>
                </a:rPr>
                <a:t>PRZEDOPERACYJNE</a:t>
              </a:r>
            </a:p>
          </p:txBody>
        </p:sp>
        <p:grpSp>
          <p:nvGrpSpPr>
            <p:cNvPr id="20" name="Grupa 19"/>
            <p:cNvGrpSpPr/>
            <p:nvPr/>
          </p:nvGrpSpPr>
          <p:grpSpPr>
            <a:xfrm>
              <a:off x="2571608" y="4104182"/>
              <a:ext cx="544294" cy="130924"/>
              <a:chOff x="3138086" y="2390961"/>
              <a:chExt cx="544294" cy="130924"/>
            </a:xfrm>
          </p:grpSpPr>
          <p:cxnSp>
            <p:nvCxnSpPr>
              <p:cNvPr id="21" name="Łącznik prosty 52"/>
              <p:cNvCxnSpPr/>
              <p:nvPr/>
            </p:nvCxnSpPr>
            <p:spPr>
              <a:xfrm>
                <a:off x="3138086" y="2446228"/>
                <a:ext cx="460950" cy="4316"/>
              </a:xfrm>
              <a:prstGeom prst="line">
                <a:avLst/>
              </a:prstGeom>
              <a:ln>
                <a:solidFill>
                  <a:srgbClr val="00005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wal 53"/>
              <p:cNvSpPr/>
              <p:nvPr/>
            </p:nvSpPr>
            <p:spPr>
              <a:xfrm flipH="1">
                <a:off x="3538364" y="2390961"/>
                <a:ext cx="144016" cy="13092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5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500">
                  <a:solidFill>
                    <a:srgbClr val="1F497D"/>
                  </a:solidFill>
                  <a:latin typeface="+mj-lt"/>
                </a:endParaRPr>
              </a:p>
            </p:txBody>
          </p:sp>
        </p:grpSp>
      </p:grpSp>
      <p:grpSp>
        <p:nvGrpSpPr>
          <p:cNvPr id="23" name="Grupa 22"/>
          <p:cNvGrpSpPr/>
          <p:nvPr/>
        </p:nvGrpSpPr>
        <p:grpSpPr>
          <a:xfrm>
            <a:off x="3974949" y="2714809"/>
            <a:ext cx="4217808" cy="935487"/>
            <a:chOff x="2344853" y="1860560"/>
            <a:chExt cx="4217808" cy="1247315"/>
          </a:xfrm>
        </p:grpSpPr>
        <p:sp>
          <p:nvSpPr>
            <p:cNvPr id="24" name="Prostokąt zaokrąglony 2"/>
            <p:cNvSpPr/>
            <p:nvPr/>
          </p:nvSpPr>
          <p:spPr>
            <a:xfrm>
              <a:off x="4910978" y="1860560"/>
              <a:ext cx="1621510" cy="1247315"/>
            </a:xfrm>
            <a:prstGeom prst="roundRect">
              <a:avLst>
                <a:gd name="adj" fmla="val 5066"/>
              </a:avLst>
            </a:prstGeom>
            <a:noFill/>
            <a:ln>
              <a:solidFill>
                <a:srgbClr val="0000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5" name="Prostokąt zaokrąglony 2"/>
            <p:cNvSpPr/>
            <p:nvPr/>
          </p:nvSpPr>
          <p:spPr>
            <a:xfrm>
              <a:off x="2802045" y="1860560"/>
              <a:ext cx="1621510" cy="1247315"/>
            </a:xfrm>
            <a:prstGeom prst="roundRect">
              <a:avLst>
                <a:gd name="adj" fmla="val 5066"/>
              </a:avLst>
            </a:prstGeom>
            <a:noFill/>
            <a:ln>
              <a:solidFill>
                <a:srgbClr val="0000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6" name="Tytuł 4"/>
            <p:cNvSpPr txBox="1">
              <a:spLocks/>
            </p:cNvSpPr>
            <p:nvPr/>
          </p:nvSpPr>
          <p:spPr>
            <a:xfrm>
              <a:off x="4879593" y="2049397"/>
              <a:ext cx="1683068" cy="85923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2800" kern="1200">
                  <a:solidFill>
                    <a:srgbClr val="0066CC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algn="ctr"/>
              <a:r>
                <a:rPr lang="pl-PL" sz="1500" dirty="0">
                  <a:solidFill>
                    <a:srgbClr val="1F497D"/>
                  </a:solidFill>
                  <a:latin typeface="+mj-lt"/>
                </a:rPr>
                <a:t>LECZENIE SYSTEMOWE UZUPEŁNIAJĄCE</a:t>
              </a:r>
            </a:p>
          </p:txBody>
        </p:sp>
        <p:grpSp>
          <p:nvGrpSpPr>
            <p:cNvPr id="27" name="Grupa 26"/>
            <p:cNvGrpSpPr/>
            <p:nvPr/>
          </p:nvGrpSpPr>
          <p:grpSpPr>
            <a:xfrm>
              <a:off x="4424932" y="2739061"/>
              <a:ext cx="551813" cy="130924"/>
              <a:chOff x="6364932" y="2420888"/>
              <a:chExt cx="551813" cy="144016"/>
            </a:xfrm>
          </p:grpSpPr>
          <p:cxnSp>
            <p:nvCxnSpPr>
              <p:cNvPr id="32" name="Łącznik prosty 43"/>
              <p:cNvCxnSpPr/>
              <p:nvPr/>
            </p:nvCxnSpPr>
            <p:spPr>
              <a:xfrm>
                <a:off x="6364932" y="2486416"/>
                <a:ext cx="479805" cy="0"/>
              </a:xfrm>
              <a:prstGeom prst="line">
                <a:avLst/>
              </a:prstGeom>
              <a:ln>
                <a:solidFill>
                  <a:srgbClr val="00005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wal 44"/>
              <p:cNvSpPr/>
              <p:nvPr/>
            </p:nvSpPr>
            <p:spPr>
              <a:xfrm flipH="1">
                <a:off x="6772729" y="242088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5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" name="Tytuł 4"/>
            <p:cNvSpPr txBox="1">
              <a:spLocks/>
            </p:cNvSpPr>
            <p:nvPr/>
          </p:nvSpPr>
          <p:spPr>
            <a:xfrm>
              <a:off x="2778233" y="1899638"/>
              <a:ext cx="1656184" cy="1180807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2800" kern="1200">
                  <a:solidFill>
                    <a:srgbClr val="0066CC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algn="ctr"/>
              <a:r>
                <a:rPr lang="pl-PL" sz="1500" dirty="0">
                  <a:solidFill>
                    <a:srgbClr val="1F497D"/>
                  </a:solidFill>
                  <a:latin typeface="+mj-lt"/>
                </a:rPr>
                <a:t>ZABIEG CHIRURGICZNY</a:t>
              </a:r>
            </a:p>
          </p:txBody>
        </p:sp>
        <p:grpSp>
          <p:nvGrpSpPr>
            <p:cNvPr id="29" name="Grupa 28"/>
            <p:cNvGrpSpPr/>
            <p:nvPr/>
          </p:nvGrpSpPr>
          <p:grpSpPr>
            <a:xfrm>
              <a:off x="2344853" y="2739061"/>
              <a:ext cx="544294" cy="130924"/>
              <a:chOff x="3138086" y="2390961"/>
              <a:chExt cx="544294" cy="130924"/>
            </a:xfrm>
          </p:grpSpPr>
          <p:cxnSp>
            <p:nvCxnSpPr>
              <p:cNvPr id="30" name="Łącznik prosty 56"/>
              <p:cNvCxnSpPr/>
              <p:nvPr/>
            </p:nvCxnSpPr>
            <p:spPr>
              <a:xfrm>
                <a:off x="3138086" y="2446228"/>
                <a:ext cx="460950" cy="4316"/>
              </a:xfrm>
              <a:prstGeom prst="line">
                <a:avLst/>
              </a:prstGeom>
              <a:ln>
                <a:solidFill>
                  <a:srgbClr val="00005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wal 61"/>
              <p:cNvSpPr/>
              <p:nvPr/>
            </p:nvSpPr>
            <p:spPr>
              <a:xfrm flipH="1">
                <a:off x="3538364" y="2390961"/>
                <a:ext cx="144016" cy="13092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5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4" name="Owal 33"/>
          <p:cNvSpPr/>
          <p:nvPr/>
        </p:nvSpPr>
        <p:spPr>
          <a:xfrm>
            <a:off x="2165272" y="4177089"/>
            <a:ext cx="1296144" cy="972108"/>
          </a:xfrm>
          <a:prstGeom prst="ellipse">
            <a:avLst/>
          </a:prstGeom>
          <a:noFill/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5" name="Owal 63"/>
          <p:cNvSpPr/>
          <p:nvPr/>
        </p:nvSpPr>
        <p:spPr>
          <a:xfrm>
            <a:off x="2165272" y="4177089"/>
            <a:ext cx="1296144" cy="972108"/>
          </a:xfrm>
          <a:prstGeom prst="ellipse">
            <a:avLst/>
          </a:prstGeom>
          <a:noFill/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6" name="Prostokąt zaokrąglony 2"/>
          <p:cNvSpPr/>
          <p:nvPr/>
        </p:nvSpPr>
        <p:spPr>
          <a:xfrm>
            <a:off x="1919985" y="3106402"/>
            <a:ext cx="2037523" cy="1462625"/>
          </a:xfrm>
          <a:prstGeom prst="roundRect">
            <a:avLst>
              <a:gd name="adj" fmla="val 4112"/>
            </a:avLst>
          </a:prstGeom>
          <a:solidFill>
            <a:srgbClr val="FFFFFF"/>
          </a:solidFill>
          <a:ln>
            <a:solidFill>
              <a:srgbClr val="000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7" name="Tytuł 4"/>
          <p:cNvSpPr txBox="1">
            <a:spLocks/>
          </p:cNvSpPr>
          <p:nvPr/>
        </p:nvSpPr>
        <p:spPr>
          <a:xfrm>
            <a:off x="1919987" y="3174321"/>
            <a:ext cx="980548" cy="138539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kern="1200">
                <a:solidFill>
                  <a:srgbClr val="0066C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pl-PL" sz="1500" dirty="0">
                <a:solidFill>
                  <a:schemeClr val="tx2"/>
                </a:solidFill>
                <a:latin typeface="+mj-lt"/>
              </a:rPr>
              <a:t>badanie</a:t>
            </a:r>
          </a:p>
          <a:p>
            <a:pPr algn="ctr"/>
            <a:r>
              <a:rPr lang="pl-PL" sz="1500" dirty="0">
                <a:solidFill>
                  <a:schemeClr val="tx2"/>
                </a:solidFill>
                <a:latin typeface="+mj-lt"/>
              </a:rPr>
              <a:t>obrazowe</a:t>
            </a:r>
          </a:p>
        </p:txBody>
      </p:sp>
      <p:sp>
        <p:nvSpPr>
          <p:cNvPr id="38" name="Tytuł 4"/>
          <p:cNvSpPr txBox="1">
            <a:spLocks/>
          </p:cNvSpPr>
          <p:nvPr/>
        </p:nvSpPr>
        <p:spPr>
          <a:xfrm>
            <a:off x="2983987" y="3201188"/>
            <a:ext cx="950871" cy="1331669"/>
          </a:xfrm>
          <a:prstGeom prst="rect">
            <a:avLst/>
          </a:prstGeom>
          <a:solidFill>
            <a:srgbClr val="FF33CC"/>
          </a:solidFill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kern="1200">
                <a:solidFill>
                  <a:srgbClr val="0066C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pl-PL" sz="1500" dirty="0">
              <a:solidFill>
                <a:srgbClr val="1F497D"/>
              </a:solidFill>
              <a:latin typeface="+mj-lt"/>
            </a:endParaRPr>
          </a:p>
          <a:p>
            <a:pPr algn="ctr"/>
            <a:r>
              <a:rPr lang="pl-PL" sz="1500" dirty="0">
                <a:solidFill>
                  <a:srgbClr val="1F497D"/>
                </a:solidFill>
                <a:latin typeface="+mj-lt"/>
              </a:rPr>
              <a:t>BIOPSJA</a:t>
            </a:r>
          </a:p>
          <a:p>
            <a:pPr algn="ctr"/>
            <a:endParaRPr lang="pl-PL" sz="1500" dirty="0">
              <a:solidFill>
                <a:srgbClr val="1F497D"/>
              </a:solidFill>
              <a:latin typeface="+mj-lt"/>
            </a:endParaRPr>
          </a:p>
          <a:p>
            <a:pPr algn="ctr"/>
            <a:r>
              <a:rPr lang="pl-PL" sz="1500" dirty="0">
                <a:solidFill>
                  <a:srgbClr val="1F497D"/>
                </a:solidFill>
                <a:latin typeface="+mj-lt"/>
              </a:rPr>
              <a:t>HER2 POS</a:t>
            </a:r>
          </a:p>
          <a:p>
            <a:pPr algn="ctr"/>
            <a:r>
              <a:rPr lang="pl-PL" sz="1500" dirty="0">
                <a:solidFill>
                  <a:srgbClr val="1F497D"/>
                </a:solidFill>
                <a:latin typeface="+mj-lt"/>
              </a:rPr>
              <a:t>TNBC</a:t>
            </a:r>
          </a:p>
          <a:p>
            <a:pPr algn="ctr"/>
            <a:endParaRPr lang="pl-PL" sz="1500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39" name="Tytuł 4"/>
          <p:cNvSpPr txBox="1">
            <a:spLocks/>
          </p:cNvSpPr>
          <p:nvPr/>
        </p:nvSpPr>
        <p:spPr>
          <a:xfrm>
            <a:off x="2695955" y="3629721"/>
            <a:ext cx="576064" cy="43204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kern="1200">
                <a:solidFill>
                  <a:srgbClr val="0066C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pl-PL" sz="2000" dirty="0">
                <a:solidFill>
                  <a:srgbClr val="1F497D"/>
                </a:solidFill>
                <a:latin typeface="+mj-lt"/>
              </a:rPr>
              <a:t>+</a:t>
            </a:r>
            <a:endParaRPr lang="pl-PL" sz="1600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40" name="pole tekstowe 39">
            <a:extLst>
              <a:ext uri="{FF2B5EF4-FFF2-40B4-BE49-F238E27FC236}">
                <a16:creationId xmlns="" xmlns:a16="http://schemas.microsoft.com/office/drawing/2014/main" id="{5BAAA596-F6AD-4784-BF86-C0EA2C0BC352}"/>
              </a:ext>
            </a:extLst>
          </p:cNvPr>
          <p:cNvSpPr txBox="1"/>
          <p:nvPr/>
        </p:nvSpPr>
        <p:spPr>
          <a:xfrm>
            <a:off x="2279576" y="5616437"/>
            <a:ext cx="6836231" cy="52322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pl-PL" sz="2800" b="1" dirty="0">
                <a:solidFill>
                  <a:srgbClr val="FF3399"/>
                </a:solidFill>
              </a:rPr>
              <a:t>Istotne w guzach   HER dodatnich oraz TNBC!</a:t>
            </a:r>
          </a:p>
        </p:txBody>
      </p:sp>
    </p:spTree>
    <p:extLst>
      <p:ext uri="{BB962C8B-B14F-4D97-AF65-F5344CB8AC3E}">
        <p14:creationId xmlns:p14="http://schemas.microsoft.com/office/powerpoint/2010/main" val="266905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1">
            <a:extLst>
              <a:ext uri="{FF2B5EF4-FFF2-40B4-BE49-F238E27FC236}">
                <a16:creationId xmlns="" xmlns:a16="http://schemas.microsoft.com/office/drawing/2014/main" id="{6A7119F6-B76C-44CE-9033-C9FA115EF831}"/>
              </a:ext>
            </a:extLst>
          </p:cNvPr>
          <p:cNvSpPr txBox="1">
            <a:spLocks/>
          </p:cNvSpPr>
          <p:nvPr/>
        </p:nvSpPr>
        <p:spPr>
          <a:xfrm>
            <a:off x="1066808" y="793766"/>
            <a:ext cx="10515600" cy="763578"/>
          </a:xfrm>
        </p:spPr>
        <p:txBody>
          <a:bodyPr lIns="121917" tIns="60958" rIns="121917" bIns="60958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500" dirty="0"/>
              <a:t>Redakcja:  </a:t>
            </a:r>
            <a:r>
              <a:rPr lang="pl-PL" sz="1500" b="1" dirty="0"/>
              <a:t>Jacek </a:t>
            </a:r>
            <a:r>
              <a:rPr lang="pl-PL" sz="1500" b="1" dirty="0" err="1"/>
              <a:t>Jassem</a:t>
            </a:r>
            <a:r>
              <a:rPr lang="pl-PL" sz="1500" b="1" dirty="0"/>
              <a:t>, Maciej Krzakowski</a:t>
            </a:r>
            <a:r>
              <a:rPr lang="pl-PL" sz="1500" dirty="0"/>
              <a:t> </a:t>
            </a:r>
            <a:br>
              <a:rPr lang="pl-PL" sz="1500" dirty="0"/>
            </a:br>
            <a:r>
              <a:rPr lang="pl-PL" sz="1500" dirty="0"/>
              <a:t>Zespół autorski: </a:t>
            </a:r>
            <a:r>
              <a:rPr lang="pl-PL" sz="1500" b="1" dirty="0"/>
              <a:t>Jacek </a:t>
            </a:r>
            <a:r>
              <a:rPr lang="pl-PL" sz="1500" b="1" dirty="0" err="1"/>
              <a:t>Jassem</a:t>
            </a:r>
            <a:r>
              <a:rPr lang="pl-PL" sz="1500" b="1" dirty="0"/>
              <a:t>, Maciej Krzakowski, Barbara Bobek-</a:t>
            </a:r>
            <a:r>
              <a:rPr lang="pl-PL" sz="1500" b="1" dirty="0" err="1"/>
              <a:t>Billewicz</a:t>
            </a:r>
            <a:r>
              <a:rPr lang="pl-PL" sz="1500" b="1" dirty="0"/>
              <a:t>, Renata Duchnowska, </a:t>
            </a:r>
            <a:br>
              <a:rPr lang="pl-PL" sz="1500" b="1" dirty="0"/>
            </a:br>
            <a:r>
              <a:rPr lang="pl-PL" sz="1500" b="1" dirty="0"/>
              <a:t>Arkadiusz Jeziorski, Wojciech Olszewski, Elżbieta </a:t>
            </a:r>
            <a:r>
              <a:rPr lang="pl-PL" sz="1500" b="1" dirty="0" err="1"/>
              <a:t>Senkus-Konefka</a:t>
            </a:r>
            <a:r>
              <a:rPr lang="pl-PL" sz="1500" b="1" dirty="0"/>
              <a:t>, Hanna Tchórzewska-Korba, Piotr Wysocki</a:t>
            </a:r>
            <a:endParaRPr lang="pl-PL" sz="1500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="" xmlns:a16="http://schemas.microsoft.com/office/drawing/2014/main" id="{9EE3BB8A-D498-4FBB-BF98-2CD86E96D8E4}"/>
              </a:ext>
            </a:extLst>
          </p:cNvPr>
          <p:cNvSpPr txBox="1">
            <a:spLocks/>
          </p:cNvSpPr>
          <p:nvPr/>
        </p:nvSpPr>
        <p:spPr>
          <a:xfrm>
            <a:off x="838200" y="1668457"/>
            <a:ext cx="10263188" cy="4351339"/>
          </a:xfrm>
          <a:solidFill>
            <a:schemeClr val="bg1"/>
          </a:solidFill>
        </p:spPr>
        <p:txBody>
          <a:bodyPr lIns="121917" tIns="60958" rIns="121917" bIns="60958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buSzPct val="97000"/>
            </a:pPr>
            <a:r>
              <a:rPr lang="pl-PL" sz="1600" b="1" dirty="0"/>
              <a:t>Okołooperacyjne leczenie systemowe</a:t>
            </a:r>
            <a:endParaRPr lang="pl-PL" sz="1600" b="1" i="1" dirty="0"/>
          </a:p>
          <a:p>
            <a:pPr marL="396000">
              <a:spcBef>
                <a:spcPts val="300"/>
              </a:spcBef>
              <a:buSzPct val="97000"/>
            </a:pPr>
            <a:r>
              <a:rPr lang="pl-PL" sz="1600" dirty="0"/>
              <a:t>Leczenie systemowe w skojarzeniu z zabiegiem chirurgicznym można – w zależności od indywidualnej sytuacji klinicznej - stosować przed- lub po zabiegu operacyjnym (I, A).</a:t>
            </a:r>
          </a:p>
          <a:p>
            <a:pPr marL="396000">
              <a:spcBef>
                <a:spcPts val="300"/>
              </a:spcBef>
              <a:buSzPct val="97000"/>
            </a:pPr>
            <a:r>
              <a:rPr lang="pl-PL" sz="1600" dirty="0"/>
              <a:t>Przed rozpoczęciem przedoperacyjnego leczenia systemowego konieczne jest uzyskanie pełnego rozpoznania histopatologicznego, oznaczenie ekspresji ER, </a:t>
            </a:r>
            <a:r>
              <a:rPr lang="pl-PL" sz="1600" dirty="0" err="1"/>
              <a:t>PgR</a:t>
            </a:r>
            <a:r>
              <a:rPr lang="pl-PL" sz="1600" dirty="0"/>
              <a:t>, HER2 i Ki67 oraz ocena zaawansowania nowotworu (IV, A).</a:t>
            </a:r>
          </a:p>
          <a:p>
            <a:pPr marL="396000">
              <a:spcBef>
                <a:spcPts val="300"/>
              </a:spcBef>
              <a:buSzPct val="97000"/>
            </a:pPr>
            <a:r>
              <a:rPr lang="pl-PL" sz="1600" dirty="0"/>
              <a:t>Przedoperacyjne leczenie systemowe należy rutynowo zastosować w stopniu zaawansowania IIB i III oraz rozważyć w II stopniu zaawansowania z cechą ≥T2 lub N1, zwłaszcza w podtypach potrójnie ujemnym oraz z cechą HER2+, a także w sytuacjach, kiedy stwarza ono możliwość ograniczenia zasięgu chirurgii czy RT</a:t>
            </a:r>
            <a:r>
              <a:rPr lang="pl-PL" sz="1600" baseline="30000" dirty="0"/>
              <a:t> </a:t>
            </a:r>
            <a:r>
              <a:rPr lang="pl-PL" sz="1600" dirty="0"/>
              <a:t>(II, B).</a:t>
            </a:r>
          </a:p>
          <a:p>
            <a:pPr marL="396000">
              <a:spcBef>
                <a:spcPts val="300"/>
              </a:spcBef>
              <a:buSzPct val="97000"/>
            </a:pPr>
            <a:r>
              <a:rPr lang="pl-PL" sz="1600" dirty="0"/>
              <a:t>Uzupełniające (pooperacyjne) leczenie systemowe należy rozpocząć w ciągu 2–4 tygodni od zabiegu operacyjnego (szczególnie w przypadku raka </a:t>
            </a:r>
            <a:r>
              <a:rPr lang="pl-PL" sz="1600" dirty="0" err="1"/>
              <a:t>trójujemnego</a:t>
            </a:r>
            <a:r>
              <a:rPr lang="pl-PL" sz="1600" dirty="0"/>
              <a:t>) (III, C).</a:t>
            </a:r>
          </a:p>
          <a:p>
            <a:pPr marL="396000">
              <a:spcBef>
                <a:spcPts val="300"/>
              </a:spcBef>
              <a:buSzPct val="97000"/>
            </a:pPr>
            <a:r>
              <a:rPr lang="pl-PL" sz="1600" dirty="0"/>
              <a:t>Rodzaj okołooperacyjnego leczenia systemowego zależy od biologicznego podtypu raka (I, A).</a:t>
            </a:r>
          </a:p>
          <a:p>
            <a:pPr marL="396000">
              <a:spcBef>
                <a:spcPts val="300"/>
              </a:spcBef>
              <a:buSzPct val="97000"/>
            </a:pPr>
            <a:r>
              <a:rPr lang="pl-PL" sz="1600" dirty="0"/>
              <a:t>W rakach o fenotypie ER+/HER2- uzupełniającym leczeniem z wyboru jest HT (I, A), a wskazania do zastosowania dodatkowo CHT określa się na podstawie indywidualnego ryzyka nawrotu oraz preferencji chorych (II, B).</a:t>
            </a:r>
          </a:p>
          <a:p>
            <a:pPr marL="396000">
              <a:spcBef>
                <a:spcPts val="300"/>
              </a:spcBef>
              <a:buSzPct val="97000"/>
            </a:pPr>
            <a:r>
              <a:rPr lang="pl-PL" sz="1600" dirty="0"/>
              <a:t>W rakach HER2-dodatnich u większości chorych należy zastosować CHT w skojarzeniu z leczeniem anty-HER2 (I, A).</a:t>
            </a:r>
          </a:p>
          <a:p>
            <a:pPr marL="396000">
              <a:spcBef>
                <a:spcPts val="300"/>
              </a:spcBef>
              <a:buSzPct val="97000"/>
            </a:pPr>
            <a:r>
              <a:rPr lang="pl-PL" sz="1600" dirty="0"/>
              <a:t>W rakach potrójnie ujemnych u większości chorych należy zastosować CHT (I, A).</a:t>
            </a:r>
          </a:p>
          <a:p>
            <a:pPr marL="396000">
              <a:spcBef>
                <a:spcPts val="300"/>
              </a:spcBef>
              <a:buSzPct val="97000"/>
            </a:pPr>
            <a:r>
              <a:rPr lang="pl-PL" sz="1600" dirty="0"/>
              <a:t>Nie należy stosować równocześnie uzupełniającej HT i CHT (I, A).</a:t>
            </a:r>
          </a:p>
          <a:p>
            <a:pPr marL="396000">
              <a:spcBef>
                <a:spcPts val="300"/>
              </a:spcBef>
              <a:buSzPct val="97000"/>
            </a:pPr>
            <a:endParaRPr lang="pl-PL" sz="1600" dirty="0"/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EE9B402B-F2C4-4580-87C2-2210914287D3}"/>
              </a:ext>
            </a:extLst>
          </p:cNvPr>
          <p:cNvSpPr txBox="1"/>
          <p:nvPr/>
        </p:nvSpPr>
        <p:spPr>
          <a:xfrm>
            <a:off x="1001502" y="3108661"/>
            <a:ext cx="10243931" cy="43200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AEB6D9BB-5BBA-43CE-9D73-8DE61D7ED299}"/>
              </a:ext>
            </a:extLst>
          </p:cNvPr>
          <p:cNvSpPr txBox="1"/>
          <p:nvPr/>
        </p:nvSpPr>
        <p:spPr>
          <a:xfrm>
            <a:off x="912433" y="2100443"/>
            <a:ext cx="10243931" cy="384719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D5865EA7-DC42-4D18-87A6-A2950BECAD80}"/>
              </a:ext>
            </a:extLst>
          </p:cNvPr>
          <p:cNvSpPr txBox="1"/>
          <p:nvPr/>
        </p:nvSpPr>
        <p:spPr>
          <a:xfrm>
            <a:off x="9826171" y="957943"/>
            <a:ext cx="678391" cy="3847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51667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F0C9A1F2-B206-41CF-A2DD-66B39E9FD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4738946"/>
            <a:ext cx="5454307" cy="145496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Symbol zastępczy zawartości 4"/>
          <p:cNvPicPr>
            <a:picLocks noChangeAspect="1"/>
          </p:cNvPicPr>
          <p:nvPr/>
        </p:nvPicPr>
        <p:blipFill>
          <a:blip r:embed="rId3"/>
          <a:srcRect t="-503513" b="-503513"/>
          <a:stretch>
            <a:fillRect/>
          </a:stretch>
        </p:blipFill>
        <p:spPr>
          <a:xfrm>
            <a:off x="1106146" y="1010379"/>
            <a:ext cx="9959810" cy="405763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4"/>
          <p:cNvPicPr>
            <a:picLocks noChangeAspect="1"/>
          </p:cNvPicPr>
          <p:nvPr/>
        </p:nvPicPr>
        <p:blipFill>
          <a:blip r:embed="rId3"/>
          <a:srcRect t="-503513" b="-503513"/>
          <a:stretch>
            <a:fillRect/>
          </a:stretch>
        </p:blipFill>
        <p:spPr>
          <a:xfrm>
            <a:off x="1524001" y="2"/>
            <a:ext cx="9231843" cy="5687353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237" y="3315166"/>
            <a:ext cx="5991226" cy="170033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4981" t="19313" r="47424" b="59031"/>
          <a:stretch>
            <a:fillRect/>
          </a:stretch>
        </p:blipFill>
        <p:spPr bwMode="auto">
          <a:xfrm>
            <a:off x="1138237" y="1010379"/>
            <a:ext cx="6192688" cy="158417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5059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1">
            <a:extLst>
              <a:ext uri="{FF2B5EF4-FFF2-40B4-BE49-F238E27FC236}">
                <a16:creationId xmlns="" xmlns:a16="http://schemas.microsoft.com/office/drawing/2014/main" id="{6A7119F6-B76C-44CE-9033-C9FA115EF831}"/>
              </a:ext>
            </a:extLst>
          </p:cNvPr>
          <p:cNvSpPr txBox="1">
            <a:spLocks/>
          </p:cNvSpPr>
          <p:nvPr/>
        </p:nvSpPr>
        <p:spPr>
          <a:xfrm>
            <a:off x="1066808" y="922358"/>
            <a:ext cx="10515600" cy="763578"/>
          </a:xfrm>
        </p:spPr>
        <p:txBody>
          <a:bodyPr lIns="121917" tIns="60958" rIns="121917" bIns="60958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500" dirty="0"/>
              <a:t>Redakcja:  </a:t>
            </a:r>
            <a:r>
              <a:rPr lang="pl-PL" sz="1500" b="1" dirty="0"/>
              <a:t>Jacek </a:t>
            </a:r>
            <a:r>
              <a:rPr lang="pl-PL" sz="1500" b="1" dirty="0" err="1"/>
              <a:t>Jassem</a:t>
            </a:r>
            <a:r>
              <a:rPr lang="pl-PL" sz="1500" b="1" dirty="0"/>
              <a:t>, Maciej Krzakowski</a:t>
            </a:r>
            <a:r>
              <a:rPr lang="pl-PL" sz="1500" dirty="0"/>
              <a:t> </a:t>
            </a:r>
            <a:br>
              <a:rPr lang="pl-PL" sz="1500" dirty="0"/>
            </a:br>
            <a:r>
              <a:rPr lang="pl-PL" sz="1500" dirty="0"/>
              <a:t>Zespół autorski: </a:t>
            </a:r>
            <a:r>
              <a:rPr lang="pl-PL" sz="1500" b="1" dirty="0"/>
              <a:t>Jacek </a:t>
            </a:r>
            <a:r>
              <a:rPr lang="pl-PL" sz="1500" b="1" dirty="0" err="1"/>
              <a:t>Jassem</a:t>
            </a:r>
            <a:r>
              <a:rPr lang="pl-PL" sz="1500" b="1" dirty="0"/>
              <a:t>, Maciej Krzakowski, Barbara Bobek-</a:t>
            </a:r>
            <a:r>
              <a:rPr lang="pl-PL" sz="1500" b="1" dirty="0" err="1"/>
              <a:t>Billewicz</a:t>
            </a:r>
            <a:r>
              <a:rPr lang="pl-PL" sz="1500" b="1" dirty="0"/>
              <a:t>, Renata Duchnowska, </a:t>
            </a:r>
            <a:br>
              <a:rPr lang="pl-PL" sz="1500" b="1" dirty="0"/>
            </a:br>
            <a:r>
              <a:rPr lang="pl-PL" sz="1500" b="1" dirty="0"/>
              <a:t>Arkadiusz Jeziorski, Wojciech Olszewski, Elżbieta </a:t>
            </a:r>
            <a:r>
              <a:rPr lang="pl-PL" sz="1500" b="1" dirty="0" err="1"/>
              <a:t>Senkus-Konefka</a:t>
            </a:r>
            <a:r>
              <a:rPr lang="pl-PL" sz="1500" b="1" dirty="0"/>
              <a:t>, Hanna Tchórzewska-Korba, Piotr Wysocki</a:t>
            </a:r>
            <a:endParaRPr lang="pl-PL" sz="1500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="" xmlns:a16="http://schemas.microsoft.com/office/drawing/2014/main" id="{FCBB6EE9-A5C5-403C-BB03-AC7C863D738F}"/>
              </a:ext>
            </a:extLst>
          </p:cNvPr>
          <p:cNvSpPr txBox="1">
            <a:spLocks/>
          </p:cNvSpPr>
          <p:nvPr/>
        </p:nvSpPr>
        <p:spPr>
          <a:xfrm>
            <a:off x="938214" y="1832900"/>
            <a:ext cx="10092541" cy="4351339"/>
          </a:xfrm>
        </p:spPr>
        <p:txBody>
          <a:bodyPr lIns="121917" tIns="60958" rIns="121917" bIns="60958">
            <a:normAutofit fontScale="40000" lnSpcReduction="2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dirty="0"/>
              <a:t> </a:t>
            </a:r>
          </a:p>
          <a:p>
            <a:r>
              <a:rPr lang="pl-PL" b="1" dirty="0"/>
              <a:t>Chemioterapia (CHT)</a:t>
            </a:r>
          </a:p>
          <a:p>
            <a:r>
              <a:rPr lang="pl-PL" dirty="0"/>
              <a:t>Okołooperacyjną CHT należy stosować przez 3-6 miesięcy (4-8 cykli) (I, A).</a:t>
            </a:r>
          </a:p>
          <a:p>
            <a:r>
              <a:rPr lang="pl-PL" dirty="0"/>
              <a:t>U większości chorych w przedoperacyjnej i pooperacyjnej CHT zaleca się sekwencyjne stosowanie wielolekowych schematów opartych na </a:t>
            </a:r>
            <a:r>
              <a:rPr lang="pl-PL" dirty="0" err="1"/>
              <a:t>antracyklinach</a:t>
            </a:r>
            <a:r>
              <a:rPr lang="pl-PL" dirty="0"/>
              <a:t> i </a:t>
            </a:r>
            <a:r>
              <a:rPr lang="pl-PL" dirty="0" err="1"/>
              <a:t>taksoidach</a:t>
            </a:r>
            <a:r>
              <a:rPr lang="pl-PL" dirty="0"/>
              <a:t> (I, A).</a:t>
            </a:r>
          </a:p>
          <a:p>
            <a:r>
              <a:rPr lang="pl-PL" dirty="0"/>
              <a:t>U chorych z grup niższego ryzyka (ER+, N0) wystarczające może być podanie 4 cykli CHT (AC lub EC) (I, B).</a:t>
            </a:r>
          </a:p>
          <a:p>
            <a:r>
              <a:rPr lang="pl-PL" dirty="0"/>
              <a:t>Alternatywą dla schematu 4xAC/EC jest schemat zawierający </a:t>
            </a:r>
            <a:r>
              <a:rPr lang="pl-PL" dirty="0" err="1"/>
              <a:t>taksoid</a:t>
            </a:r>
            <a:r>
              <a:rPr lang="pl-PL" dirty="0"/>
              <a:t> bez </a:t>
            </a:r>
            <a:r>
              <a:rPr lang="pl-PL" dirty="0" err="1"/>
              <a:t>antracyklin</a:t>
            </a:r>
            <a:r>
              <a:rPr lang="pl-PL" dirty="0"/>
              <a:t> (np. 4xTC) (II, B).</a:t>
            </a:r>
          </a:p>
          <a:p>
            <a:r>
              <a:rPr lang="pl-PL" dirty="0"/>
              <a:t>Nie zaleca się jednoczasowego stosowania </a:t>
            </a:r>
            <a:r>
              <a:rPr lang="pl-PL" dirty="0" err="1"/>
              <a:t>antracyklin</a:t>
            </a:r>
            <a:r>
              <a:rPr lang="pl-PL" dirty="0"/>
              <a:t> i </a:t>
            </a:r>
            <a:r>
              <a:rPr lang="pl-PL" dirty="0" err="1"/>
              <a:t>taksoidów</a:t>
            </a:r>
            <a:r>
              <a:rPr lang="pl-PL" dirty="0"/>
              <a:t> (np. AT, TAC) (III, B).</a:t>
            </a:r>
          </a:p>
          <a:p>
            <a:r>
              <a:rPr lang="pl-PL" dirty="0"/>
              <a:t>Po podaniu 4 cykli AC </a:t>
            </a:r>
            <a:r>
              <a:rPr lang="pl-PL" dirty="0" err="1"/>
              <a:t>paklitaksel</a:t>
            </a:r>
            <a:r>
              <a:rPr lang="pl-PL" dirty="0"/>
              <a:t> należy stosować w dawce 80 mg/m</a:t>
            </a:r>
            <a:r>
              <a:rPr lang="pl-PL" baseline="30000" dirty="0"/>
              <a:t>2 </a:t>
            </a:r>
            <a:r>
              <a:rPr lang="pl-PL" dirty="0"/>
              <a:t>co tydzień (12 razy), a </a:t>
            </a:r>
            <a:r>
              <a:rPr lang="pl-PL" dirty="0" err="1"/>
              <a:t>docetaksel</a:t>
            </a:r>
            <a:r>
              <a:rPr lang="pl-PL" dirty="0"/>
              <a:t> w dawce 100 mg/m</a:t>
            </a:r>
            <a:r>
              <a:rPr lang="pl-PL" baseline="30000" dirty="0"/>
              <a:t>2 </a:t>
            </a:r>
            <a:r>
              <a:rPr lang="pl-PL" dirty="0"/>
              <a:t>co 3 tygodnie (4 razy) (I, A).</a:t>
            </a:r>
          </a:p>
          <a:p>
            <a:r>
              <a:rPr lang="pl-PL" dirty="0"/>
              <a:t>W okołooperacyjnym leczeniu nieuzasadnione jest stosowanie schematów zawierających </a:t>
            </a:r>
            <a:r>
              <a:rPr lang="pl-PL" dirty="0" err="1"/>
              <a:t>fluorouracyl</a:t>
            </a:r>
            <a:r>
              <a:rPr lang="pl-PL" dirty="0"/>
              <a:t> (np. FAC czy FEC) (II, B).</a:t>
            </a:r>
          </a:p>
          <a:p>
            <a:r>
              <a:rPr lang="pl-PL" dirty="0"/>
              <a:t>U chorych ER- z cechą N+ można rozważyć zastosowanie schematów typu „</a:t>
            </a:r>
            <a:r>
              <a:rPr lang="pl-PL" i="1" dirty="0" err="1"/>
              <a:t>dose-dense</a:t>
            </a:r>
            <a:r>
              <a:rPr lang="pl-PL" i="1" dirty="0"/>
              <a:t>”</a:t>
            </a:r>
            <a:r>
              <a:rPr lang="pl-PL" dirty="0"/>
              <a:t> (I, B).</a:t>
            </a:r>
          </a:p>
          <a:p>
            <a:r>
              <a:rPr lang="pl-PL" dirty="0"/>
              <a:t>U nosicielek mutacji </a:t>
            </a:r>
            <a:r>
              <a:rPr lang="pl-PL" i="1" dirty="0"/>
              <a:t>BRCA1/2</a:t>
            </a:r>
            <a:r>
              <a:rPr lang="pl-PL" dirty="0"/>
              <a:t> należy rozważyć zastosowanie przedoperacyjnej CHT z udziałem pochodnych platyny (I, B).</a:t>
            </a: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E56791F3-FE8E-441C-B36E-1EBFC20D19D7}"/>
              </a:ext>
            </a:extLst>
          </p:cNvPr>
          <p:cNvSpPr txBox="1"/>
          <p:nvPr/>
        </p:nvSpPr>
        <p:spPr>
          <a:xfrm>
            <a:off x="938214" y="2635747"/>
            <a:ext cx="10224000" cy="504000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D8A265A4-6BAA-4B8D-971D-F9E32A11DAA5}"/>
              </a:ext>
            </a:extLst>
          </p:cNvPr>
          <p:cNvSpPr txBox="1"/>
          <p:nvPr/>
        </p:nvSpPr>
        <p:spPr>
          <a:xfrm>
            <a:off x="9840686" y="922358"/>
            <a:ext cx="678391" cy="3847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96892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6D8BA4D-F7F1-4D77-B3BD-274C4C29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664" y="692696"/>
            <a:ext cx="9889099" cy="720080"/>
          </a:xfrm>
        </p:spPr>
        <p:txBody>
          <a:bodyPr/>
          <a:lstStyle/>
          <a:p>
            <a:r>
              <a:rPr lang="pl-PL" sz="2800" dirty="0">
                <a:solidFill>
                  <a:srgbClr val="FF33CC"/>
                </a:solidFill>
              </a:rPr>
              <a:t>Poradnictwo genetyczne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EFC74443-1C47-4104-AF0A-9418F06B61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8663" y="1279330"/>
            <a:ext cx="9889099" cy="3311624"/>
          </a:xfrm>
        </p:spPr>
        <p:txBody>
          <a:bodyPr/>
          <a:lstStyle/>
          <a:p>
            <a:r>
              <a:rPr lang="pl-PL" sz="1800" dirty="0"/>
              <a:t>U chorych na raka – czy to postać dziedziczna</a:t>
            </a:r>
          </a:p>
          <a:p>
            <a:r>
              <a:rPr lang="pl-PL" sz="1800" dirty="0"/>
              <a:t>U zdrowych- oszacowanie ryzyka raka uwarunkowanego dziedzicznie</a:t>
            </a:r>
          </a:p>
          <a:p>
            <a:r>
              <a:rPr lang="pl-PL" sz="1800" dirty="0"/>
              <a:t>Dziedziczna postać raka - zachorowania, w których głównym etiologicznym czynnikiem  są mutacje konstytucyjne, które mogą być dziedziczone jako mutacje </a:t>
            </a:r>
            <a:r>
              <a:rPr lang="pl-PL" sz="1800" dirty="0" err="1"/>
              <a:t>germinalne</a:t>
            </a:r>
            <a:r>
              <a:rPr lang="pl-PL" sz="1800" dirty="0"/>
              <a:t>, przez co warunkują wrodzoną predyspozycję do choroby (ponad 70 zespołów genetycznych)</a:t>
            </a:r>
          </a:p>
          <a:p>
            <a:r>
              <a:rPr lang="pl-PL" sz="1800" dirty="0"/>
              <a:t>Wywiad dotyczący historii rodzinnej i osobistej  :młodszy niż średni dla danej populacji wiek zachorowania (&lt; 40 </a:t>
            </a:r>
            <a:r>
              <a:rPr lang="pl-PL" sz="1800" dirty="0" err="1"/>
              <a:t>r.ż</a:t>
            </a:r>
            <a:r>
              <a:rPr lang="pl-PL" sz="1800" dirty="0"/>
              <a:t>), obustronny lub wieloogniskowy rak piersi, TNBC, </a:t>
            </a:r>
            <a:r>
              <a:rPr lang="pl-PL" sz="1800" dirty="0" err="1"/>
              <a:t>raa</a:t>
            </a:r>
            <a:r>
              <a:rPr lang="pl-PL" sz="1800" dirty="0"/>
              <a:t> </a:t>
            </a:r>
            <a:r>
              <a:rPr lang="pl-PL" sz="1800" dirty="0" err="1"/>
              <a:t>rdzeniasty</a:t>
            </a:r>
            <a:r>
              <a:rPr lang="pl-PL" sz="1800" dirty="0"/>
              <a:t> / atypowy </a:t>
            </a:r>
            <a:r>
              <a:rPr lang="pl-PL" sz="1800" dirty="0" err="1"/>
              <a:t>rdzeniasty</a:t>
            </a:r>
            <a:r>
              <a:rPr lang="pl-PL" sz="1800" dirty="0"/>
              <a:t>, współwystępowanie raka jajnika,  występowanie </a:t>
            </a:r>
            <a:r>
              <a:rPr lang="pl-PL" sz="1800" dirty="0" err="1"/>
              <a:t>zachorowań</a:t>
            </a:r>
            <a:r>
              <a:rPr lang="pl-PL" sz="1800" dirty="0"/>
              <a:t> w kolejnych pokoleniach, współwystępowanie w rodzinie innych charakterystycznych typów nowotworów</a:t>
            </a:r>
          </a:p>
          <a:p>
            <a:r>
              <a:rPr lang="pl-PL" sz="1800" dirty="0"/>
              <a:t>Analiza rodzinna u pacjentki </a:t>
            </a:r>
          </a:p>
          <a:p>
            <a:r>
              <a:rPr lang="pl-PL" sz="1800" dirty="0"/>
              <a:t>Testy </a:t>
            </a:r>
            <a:r>
              <a:rPr lang="pl-PL" sz="1800" dirty="0" err="1"/>
              <a:t>celowane-pod</a:t>
            </a:r>
            <a:r>
              <a:rPr lang="pl-PL" sz="1800" dirty="0"/>
              <a:t> kątem konkretnej mutacji . Efekt założyciela 3-5 mutacji w genie BRCA1</a:t>
            </a:r>
          </a:p>
          <a:p>
            <a:r>
              <a:rPr lang="pl-PL" sz="1800" dirty="0"/>
              <a:t>Sekwencjonowanie nowej generacji! (NGS </a:t>
            </a:r>
            <a:r>
              <a:rPr lang="pl-PL" sz="1800" dirty="0" err="1"/>
              <a:t>next</a:t>
            </a:r>
            <a:r>
              <a:rPr lang="pl-PL" sz="1800" dirty="0"/>
              <a:t> </a:t>
            </a:r>
            <a:r>
              <a:rPr lang="pl-PL" sz="1800" dirty="0" err="1"/>
              <a:t>generation</a:t>
            </a:r>
            <a:r>
              <a:rPr lang="pl-PL" sz="1800" dirty="0"/>
              <a:t> </a:t>
            </a:r>
            <a:r>
              <a:rPr lang="pl-PL" sz="1800" dirty="0" err="1"/>
              <a:t>sequencing</a:t>
            </a:r>
            <a:r>
              <a:rPr lang="pl-PL" sz="1800" dirty="0"/>
              <a:t>)- pozwalają na ocenę całego genu (genomu) , nie tylko wybranej mutacji. Wykrycie istotnej mutacji lub jej braku oraz ocena patogenności</a:t>
            </a:r>
          </a:p>
          <a:p>
            <a:r>
              <a:rPr lang="pl-PL" sz="1800" dirty="0"/>
              <a:t>W raku piersi najpopularniejsze  w kierunku BRCA1/BRCA2</a:t>
            </a:r>
          </a:p>
        </p:txBody>
      </p:sp>
    </p:spTree>
    <p:extLst>
      <p:ext uri="{BB962C8B-B14F-4D97-AF65-F5344CB8AC3E}">
        <p14:creationId xmlns:p14="http://schemas.microsoft.com/office/powerpoint/2010/main" val="3938893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Rectangle 3"/>
          <p:cNvSpPr/>
          <p:nvPr/>
        </p:nvSpPr>
        <p:spPr>
          <a:xfrm>
            <a:off x="938835" y="861858"/>
            <a:ext cx="10205415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pl-PL" sz="4000" dirty="0">
                <a:solidFill>
                  <a:srgbClr val="FF33CC"/>
                </a:solidFill>
              </a:rPr>
              <a:t>Odkrycie genu BRCA 1 i BRCA2 </a:t>
            </a:r>
            <a:endParaRPr lang="en-US" sz="4000" dirty="0">
              <a:solidFill>
                <a:srgbClr val="FF33CC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2" y="2055166"/>
            <a:ext cx="1932815" cy="31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40" y="2072976"/>
            <a:ext cx="1880939" cy="302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2159" t="1442" r="1151"/>
          <a:stretch>
            <a:fillRect/>
          </a:stretch>
        </p:blipFill>
        <p:spPr bwMode="auto">
          <a:xfrm>
            <a:off x="3792265" y="1873421"/>
            <a:ext cx="4608512" cy="2736851"/>
          </a:xfrm>
          <a:prstGeom prst="rect">
            <a:avLst/>
          </a:prstGeom>
          <a:noFill/>
          <a:ln w="38100" cmpd="dbl">
            <a:solidFill>
              <a:srgbClr val="03248D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2882628" y="3384724"/>
            <a:ext cx="1168400" cy="542925"/>
            <a:chOff x="484" y="2850"/>
            <a:chExt cx="736" cy="342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528" y="2850"/>
              <a:ext cx="692" cy="342"/>
            </a:xfrm>
            <a:prstGeom prst="rightArrow">
              <a:avLst>
                <a:gd name="adj1" fmla="val 50000"/>
                <a:gd name="adj2" fmla="val 101179"/>
              </a:avLst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dirty="0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84" y="2895"/>
              <a:ext cx="538" cy="2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pl-PL" b="1" i="1" dirty="0">
                  <a:solidFill>
                    <a:schemeClr val="bg1"/>
                  </a:solidFill>
                </a:rPr>
                <a:t>BRCA2</a:t>
              </a:r>
            </a:p>
          </p:txBody>
        </p:sp>
      </p:grp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7608615" y="3313287"/>
            <a:ext cx="1098551" cy="542925"/>
            <a:chOff x="4431" y="2900"/>
            <a:chExt cx="692" cy="342"/>
          </a:xfrm>
        </p:grpSpPr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 flipH="1">
              <a:off x="4431" y="2900"/>
              <a:ext cx="692" cy="342"/>
            </a:xfrm>
            <a:prstGeom prst="rightArrow">
              <a:avLst>
                <a:gd name="adj1" fmla="val 50000"/>
                <a:gd name="adj2" fmla="val 101179"/>
              </a:avLst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dirty="0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 flipH="1">
              <a:off x="4504" y="2945"/>
              <a:ext cx="538" cy="2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pl-PL" b="1" i="1" dirty="0">
                  <a:solidFill>
                    <a:srgbClr val="FFFFFF"/>
                  </a:solidFill>
                </a:rPr>
                <a:t>BRCA1</a:t>
              </a:r>
            </a:p>
          </p:txBody>
        </p:sp>
      </p:grp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306" y="5225453"/>
            <a:ext cx="3479964" cy="104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567" y="5188619"/>
            <a:ext cx="3600000" cy="104967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2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981512" y="1289055"/>
            <a:ext cx="8229600" cy="4768850"/>
          </a:xfrm>
        </p:spPr>
        <p:txBody>
          <a:bodyPr lIns="121917" tIns="60958" rIns="121917" bIns="60958">
            <a:normAutofit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>
                <a:solidFill>
                  <a:srgbClr val="262626"/>
                </a:solidFill>
              </a:rPr>
              <a:t>Geny BRCA1 i BRCA2 należą do tzw. </a:t>
            </a:r>
            <a:r>
              <a:rPr lang="pl-PL" sz="2400" b="1" dirty="0">
                <a:solidFill>
                  <a:srgbClr val="262626"/>
                </a:solidFill>
              </a:rPr>
              <a:t>genów </a:t>
            </a:r>
            <a:r>
              <a:rPr lang="pl-PL" sz="2400" b="1" dirty="0" err="1">
                <a:solidFill>
                  <a:srgbClr val="262626"/>
                </a:solidFill>
              </a:rPr>
              <a:t>supresorowych</a:t>
            </a:r>
            <a:r>
              <a:rPr lang="pl-PL" sz="2400" b="1" dirty="0">
                <a:solidFill>
                  <a:srgbClr val="262626"/>
                </a:solidFill>
              </a:rPr>
              <a:t>.</a:t>
            </a:r>
            <a:r>
              <a:rPr lang="pl-PL" sz="2400" dirty="0">
                <a:solidFill>
                  <a:srgbClr val="262626"/>
                </a:solidFill>
              </a:rPr>
              <a:t> W zdrowej komórce odpowiadają za odpowiednią liczbę podziałów komórki, blokują wystąpienie podziałów dodatkowych. Jeżeli gen </a:t>
            </a:r>
            <a:r>
              <a:rPr lang="pl-PL" sz="2400" dirty="0" err="1">
                <a:solidFill>
                  <a:srgbClr val="262626"/>
                </a:solidFill>
              </a:rPr>
              <a:t>supresorowy</a:t>
            </a:r>
            <a:r>
              <a:rPr lang="pl-PL" sz="2400" dirty="0">
                <a:solidFill>
                  <a:srgbClr val="262626"/>
                </a:solidFill>
              </a:rPr>
              <a:t> zostanie zmutowany to traci swoją funkcję „strażnika” podziałów komórki. </a:t>
            </a:r>
            <a:br>
              <a:rPr lang="pl-PL" sz="2400" dirty="0">
                <a:solidFill>
                  <a:srgbClr val="262626"/>
                </a:solidFill>
              </a:rPr>
            </a:br>
            <a:r>
              <a:rPr lang="pl-PL" sz="2400" dirty="0">
                <a:solidFill>
                  <a:srgbClr val="262626"/>
                </a:solidFill>
              </a:rPr>
              <a:t>W efekcie komórka zaczyna dzielić się w sposób niekontrolowany, prowadząc do wzrostu liczby </a:t>
            </a:r>
            <a:br>
              <a:rPr lang="pl-PL" sz="2400" dirty="0">
                <a:solidFill>
                  <a:srgbClr val="262626"/>
                </a:solidFill>
              </a:rPr>
            </a:br>
            <a:r>
              <a:rPr lang="pl-PL" sz="2400" dirty="0">
                <a:solidFill>
                  <a:srgbClr val="262626"/>
                </a:solidFill>
              </a:rPr>
              <a:t>komórek potomnych. Komórki potomne także </a:t>
            </a:r>
            <a:br>
              <a:rPr lang="pl-PL" sz="2400" dirty="0">
                <a:solidFill>
                  <a:srgbClr val="262626"/>
                </a:solidFill>
              </a:rPr>
            </a:br>
            <a:r>
              <a:rPr lang="pl-PL" sz="2400" dirty="0">
                <a:solidFill>
                  <a:srgbClr val="262626"/>
                </a:solidFill>
              </a:rPr>
              <a:t>zawierają mutację i również dzielą się w sposób </a:t>
            </a:r>
            <a:br>
              <a:rPr lang="pl-PL" sz="2400" dirty="0">
                <a:solidFill>
                  <a:srgbClr val="262626"/>
                </a:solidFill>
              </a:rPr>
            </a:br>
            <a:r>
              <a:rPr lang="pl-PL" sz="2400" dirty="0">
                <a:solidFill>
                  <a:srgbClr val="262626"/>
                </a:solidFill>
              </a:rPr>
              <a:t>szybki i niekontrolowany. Efektem końcowym </a:t>
            </a:r>
            <a:br>
              <a:rPr lang="pl-PL" sz="2400" dirty="0">
                <a:solidFill>
                  <a:srgbClr val="262626"/>
                </a:solidFill>
              </a:rPr>
            </a:br>
            <a:r>
              <a:rPr lang="pl-PL" sz="2400" dirty="0">
                <a:solidFill>
                  <a:srgbClr val="262626"/>
                </a:solidFill>
              </a:rPr>
              <a:t>jest rozwój guza. </a:t>
            </a:r>
          </a:p>
          <a:p>
            <a:endParaRPr lang="pl-PL" sz="2400" dirty="0">
              <a:solidFill>
                <a:srgbClr val="262626"/>
              </a:solidFill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262626"/>
                </a:solidFill>
              </a:rPr>
              <a:t>portal abczdrowie.pl</a:t>
            </a:r>
            <a:endParaRPr lang="pl-PL" sz="1800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BEDE420C-C893-4FB5-A1B6-9431F4FB70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180" y="3645511"/>
            <a:ext cx="3387969" cy="254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29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Text Box 1">
            <a:extLst>
              <a:ext uri="{FF2B5EF4-FFF2-40B4-BE49-F238E27FC236}">
                <a16:creationId xmlns="" xmlns:a16="http://schemas.microsoft.com/office/drawing/2014/main" id="{63C31794-E15E-4616-938D-FBFDCB604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838" y="716543"/>
            <a:ext cx="10201275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>
              <a:lnSpc>
                <a:spcPct val="93000"/>
              </a:lnSpc>
              <a:buClrTx/>
              <a:buFontTx/>
              <a:buNone/>
            </a:pPr>
            <a:r>
              <a:rPr lang="pl-PL" altLang="pl-PL" sz="4000" dirty="0">
                <a:solidFill>
                  <a:srgbClr val="FF3399"/>
                </a:solidFill>
                <a:latin typeface="+mn-lt"/>
              </a:rPr>
              <a:t>Diagnostyka raka piersi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="" xmlns:a16="http://schemas.microsoft.com/office/drawing/2014/main" id="{424D9E9E-782D-4D1F-A1FB-A13526A5B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288" y="1315113"/>
            <a:ext cx="9686925" cy="360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lnSpc>
                <a:spcPct val="1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pl-PL" altLang="pl-PL" sz="2900" dirty="0">
                <a:solidFill>
                  <a:srgbClr val="000000"/>
                </a:solidFill>
                <a:latin typeface="+mn-lt"/>
              </a:rPr>
              <a:t> Badania obrazowe </a:t>
            </a:r>
            <a:r>
              <a:rPr lang="pl-PL" altLang="pl-PL" sz="2300" dirty="0">
                <a:solidFill>
                  <a:srgbClr val="FF3399"/>
                </a:solidFill>
                <a:latin typeface="+mn-lt"/>
              </a:rPr>
              <a:t>(mammografia, USG, rezonans magnetyczny)</a:t>
            </a:r>
          </a:p>
          <a:p>
            <a:pPr eaLnBrk="1">
              <a:lnSpc>
                <a:spcPct val="1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pl-PL" altLang="pl-PL" sz="2900" dirty="0">
                <a:solidFill>
                  <a:srgbClr val="FF0000"/>
                </a:solidFill>
                <a:latin typeface="+mn-lt"/>
              </a:rPr>
              <a:t> </a:t>
            </a:r>
            <a:r>
              <a:rPr lang="pl-PL" altLang="pl-PL" sz="2900" dirty="0">
                <a:solidFill>
                  <a:srgbClr val="000000"/>
                </a:solidFill>
                <a:latin typeface="+mn-lt"/>
              </a:rPr>
              <a:t>Biopsja </a:t>
            </a:r>
            <a:r>
              <a:rPr lang="pl-PL" altLang="pl-PL" sz="2900" dirty="0" err="1">
                <a:solidFill>
                  <a:srgbClr val="000000"/>
                </a:solidFill>
                <a:latin typeface="+mn-lt"/>
              </a:rPr>
              <a:t>gruboigłowa</a:t>
            </a:r>
            <a:r>
              <a:rPr lang="pl-PL" altLang="pl-PL" sz="2900" dirty="0">
                <a:solidFill>
                  <a:srgbClr val="000000"/>
                </a:solidFill>
                <a:latin typeface="+mn-lt"/>
              </a:rPr>
              <a:t> guza </a:t>
            </a:r>
            <a:r>
              <a:rPr lang="pl-PL" altLang="pl-PL" sz="2300" dirty="0">
                <a:solidFill>
                  <a:srgbClr val="FF3399"/>
                </a:solidFill>
                <a:latin typeface="+mn-lt"/>
              </a:rPr>
              <a:t>(badania IHC)</a:t>
            </a:r>
          </a:p>
          <a:p>
            <a:pPr marL="309631" indent="-305311">
              <a:lnSpc>
                <a:spcPct val="150000"/>
              </a:lnSpc>
              <a:buSzPct val="45000"/>
              <a:defRPr/>
            </a:pPr>
            <a:endParaRPr lang="pl-PL" altLang="pl-PL" sz="23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98D7A1D4-867E-49F9-AFE0-95EF4297B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763" y="3986692"/>
            <a:ext cx="3776076" cy="21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D25ACFCD-F062-43BE-B3C4-78E930EFD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864" y="3986692"/>
            <a:ext cx="2538987" cy="215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785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27105" y="936627"/>
            <a:ext cx="10159995" cy="863600"/>
          </a:xfrm>
        </p:spPr>
        <p:txBody>
          <a:bodyPr lIns="121917" tIns="60958" rIns="121917" bIns="60958"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3600" dirty="0">
                <a:solidFill>
                  <a:srgbClr val="FF3399"/>
                </a:solidFill>
              </a:rPr>
              <a:t>BRCA a podtyp raka piersi  - dane z USA i</a:t>
            </a:r>
            <a:r>
              <a:rPr lang="en-US" sz="3600" dirty="0">
                <a:solidFill>
                  <a:srgbClr val="FF3399"/>
                </a:solidFill>
              </a:rPr>
              <a:t> EU5</a:t>
            </a:r>
            <a:r>
              <a:rPr lang="en-US" sz="3600" baseline="30000" dirty="0">
                <a:solidFill>
                  <a:srgbClr val="FF3399"/>
                </a:solidFill>
              </a:rPr>
              <a:t>1,2</a:t>
            </a: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927105" y="1757370"/>
            <a:ext cx="10159995" cy="742950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57218" lvl="1" indent="0">
              <a:buNone/>
            </a:pPr>
            <a:r>
              <a:rPr lang="pl-PL" altLang="en-US" sz="3200" dirty="0"/>
              <a:t>  </a:t>
            </a:r>
            <a:r>
              <a:rPr lang="en-US" altLang="en-US" sz="3200" dirty="0"/>
              <a:t>88% </a:t>
            </a:r>
            <a:r>
              <a:rPr lang="pl-PL" altLang="en-US" sz="3200" dirty="0"/>
              <a:t>stanowią w sumie raki </a:t>
            </a:r>
            <a:r>
              <a:rPr lang="en-US" altLang="en-US" sz="3200" dirty="0"/>
              <a:t> TNBC </a:t>
            </a:r>
            <a:r>
              <a:rPr lang="pl-PL" altLang="en-US" sz="3200" dirty="0"/>
              <a:t>lub</a:t>
            </a:r>
            <a:r>
              <a:rPr lang="en-US" altLang="en-US" sz="3200" dirty="0"/>
              <a:t> ER+/HER2-</a:t>
            </a:r>
          </a:p>
          <a:p>
            <a:pPr marL="0" indent="0">
              <a:buFont typeface="Arial" pitchFamily="34" charset="0"/>
              <a:buNone/>
            </a:pPr>
            <a:endParaRPr lang="en-US" altLang="en-US" sz="1200" dirty="0"/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927105" y="5659440"/>
            <a:ext cx="7707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9" rIns="91438" bIns="45719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1100" dirty="0"/>
              <a:t>ER=</a:t>
            </a:r>
            <a:r>
              <a:rPr lang="en-GB" altLang="en-US" sz="1100" dirty="0" err="1"/>
              <a:t>estrogen</a:t>
            </a:r>
            <a:r>
              <a:rPr lang="en-GB" altLang="en-US" sz="1100" dirty="0"/>
              <a:t> receptor; EU5=European Union 5 (France, Germany, Italy, Spain, and United Kingdom); </a:t>
            </a:r>
            <a:r>
              <a:rPr lang="it-IT" altLang="en-US" sz="1100" dirty="0"/>
              <a:t>g</a:t>
            </a:r>
            <a:r>
              <a:rPr lang="it-IT" altLang="en-US" sz="1100" i="1" dirty="0"/>
              <a:t>BRCA</a:t>
            </a:r>
            <a:r>
              <a:rPr lang="it-IT" altLang="en-US" sz="1100" dirty="0"/>
              <a:t>m=germline </a:t>
            </a:r>
            <a:r>
              <a:rPr lang="en-GB" altLang="en-US" sz="1100" dirty="0"/>
              <a:t>breast cancer susceptibility genes 1 and 2 mutations; HER2=human epidermal growth factor receptor 2; HR=hormone receptor; TNBC=triple-negative breast cancer. </a:t>
            </a:r>
          </a:p>
          <a:p>
            <a:pPr eaLnBrk="1" hangingPunct="1"/>
            <a:r>
              <a:rPr lang="en-GB" altLang="en-US" sz="1050" b="1" dirty="0">
                <a:latin typeface="+mn-lt"/>
              </a:rPr>
              <a:t>1. </a:t>
            </a:r>
            <a:r>
              <a:rPr lang="en-GB" altLang="en-US" sz="1050" dirty="0">
                <a:latin typeface="+mn-lt"/>
              </a:rPr>
              <a:t>Kim E, et al. </a:t>
            </a:r>
            <a:r>
              <a:rPr lang="en-US" altLang="en-US" sz="1050" dirty="0">
                <a:latin typeface="+mn-lt"/>
              </a:rPr>
              <a:t>SABCS 2016. Abstract P5-08-28.</a:t>
            </a:r>
            <a:r>
              <a:rPr lang="en-GB" altLang="en-US" sz="1050" dirty="0">
                <a:latin typeface="+mn-lt"/>
              </a:rPr>
              <a:t> </a:t>
            </a:r>
            <a:r>
              <a:rPr lang="en-GB" altLang="en-US" sz="1050" b="1" dirty="0">
                <a:latin typeface="+mn-lt"/>
              </a:rPr>
              <a:t>2. </a:t>
            </a:r>
            <a:r>
              <a:rPr lang="en-GB" altLang="en-US" sz="1050" dirty="0">
                <a:latin typeface="+mn-lt"/>
              </a:rPr>
              <a:t>Kim R, et al. </a:t>
            </a:r>
            <a:r>
              <a:rPr lang="en-US" altLang="en-US" sz="1050" dirty="0">
                <a:latin typeface="+mn-lt"/>
              </a:rPr>
              <a:t>ISPOR 2016. Abstract </a:t>
            </a:r>
            <a:r>
              <a:rPr lang="en-GB" altLang="en-US" sz="1050" dirty="0">
                <a:latin typeface="+mn-lt"/>
              </a:rPr>
              <a:t>PCN41.</a:t>
            </a:r>
            <a:endParaRPr lang="en-US" altLang="en-US" sz="1050" dirty="0">
              <a:latin typeface="+mn-lt"/>
            </a:endParaRPr>
          </a:p>
        </p:txBody>
      </p:sp>
      <p:graphicFrame>
        <p:nvGraphicFramePr>
          <p:cNvPr id="7" name="Chart 11"/>
          <p:cNvGraphicFramePr>
            <a:graphicFrameLocks/>
          </p:cNvGraphicFramePr>
          <p:nvPr/>
        </p:nvGraphicFramePr>
        <p:xfrm>
          <a:off x="2476502" y="2798765"/>
          <a:ext cx="6829425" cy="300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Chart" r:id="rId3" imgW="6734027" imgH="2962087" progId="Excel.Chart.8">
                  <p:embed/>
                </p:oleObj>
              </mc:Choice>
              <mc:Fallback>
                <p:oleObj name="Chart" r:id="rId3" imgW="6734027" imgH="296208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2" y="2798765"/>
                        <a:ext cx="6829425" cy="300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Brace 18"/>
          <p:cNvSpPr>
            <a:spLocks/>
          </p:cNvSpPr>
          <p:nvPr/>
        </p:nvSpPr>
        <p:spPr bwMode="auto">
          <a:xfrm rot="16200000">
            <a:off x="7365209" y="3480596"/>
            <a:ext cx="211137" cy="2143125"/>
          </a:xfrm>
          <a:prstGeom prst="rightBrace">
            <a:avLst>
              <a:gd name="adj1" fmla="val 35808"/>
              <a:gd name="adj2" fmla="val 50000"/>
            </a:avLst>
          </a:prstGeom>
          <a:noFill/>
          <a:ln w="12700" cap="rnd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6869493" y="4145308"/>
            <a:ext cx="1202569" cy="32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500" b="1"/>
              <a:t>HER+=12%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70DFF879-48FD-4EBD-BEE2-83F1A861D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320" y="2362109"/>
            <a:ext cx="8675360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2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923927" y="828674"/>
            <a:ext cx="10191748" cy="700088"/>
          </a:xfrm>
        </p:spPr>
        <p:txBody>
          <a:bodyPr lIns="121917" tIns="60958" rIns="121917" bIns="60958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rgbClr val="FF33CC"/>
                </a:solidFill>
              </a:rPr>
              <a:t>TNBC/BRCA a częstość </a:t>
            </a:r>
            <a:r>
              <a:rPr lang="pl-PL" sz="3600" dirty="0" err="1">
                <a:solidFill>
                  <a:srgbClr val="FF33CC"/>
                </a:solidFill>
              </a:rPr>
              <a:t>pCR</a:t>
            </a:r>
            <a:r>
              <a:rPr lang="pl-PL" sz="3600" dirty="0">
                <a:solidFill>
                  <a:srgbClr val="FF33CC"/>
                </a:solidFill>
              </a:rPr>
              <a:t> po zastosowaniu platyny </a:t>
            </a: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601829"/>
              </p:ext>
            </p:extLst>
          </p:nvPr>
        </p:nvGraphicFramePr>
        <p:xfrm>
          <a:off x="1981200" y="1657354"/>
          <a:ext cx="7906593" cy="4134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7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89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579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11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87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14058"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Badanie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Charakterystyka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Schemat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Liczba</a:t>
                      </a:r>
                      <a:r>
                        <a:rPr lang="pl-PL" sz="1900" baseline="0" dirty="0"/>
                        <a:t> chorych</a:t>
                      </a:r>
                      <a:endParaRPr lang="pl-PL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 err="1"/>
                        <a:t>pCR</a:t>
                      </a:r>
                      <a:endParaRPr lang="pl-PL" sz="19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9371"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Byrski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err="1"/>
                        <a:t>mutBRCA</a:t>
                      </a:r>
                      <a:r>
                        <a:rPr lang="pl-PL" sz="1800" dirty="0"/>
                        <a:t>+</a:t>
                      </a:r>
                    </a:p>
                    <a:p>
                      <a:pPr algn="ctr"/>
                      <a:r>
                        <a:rPr lang="pl-PL" sz="1800" dirty="0" err="1"/>
                        <a:t>mutBRCA</a:t>
                      </a:r>
                      <a:r>
                        <a:rPr lang="pl-PL" sz="1800" dirty="0"/>
                        <a:t>+</a:t>
                      </a:r>
                    </a:p>
                    <a:p>
                      <a:pPr algn="ctr"/>
                      <a:r>
                        <a:rPr lang="pl-PL" sz="1800" dirty="0"/>
                        <a:t>Podzbiór</a:t>
                      </a:r>
                      <a:r>
                        <a:rPr lang="pl-PL" sz="1800" baseline="0" dirty="0"/>
                        <a:t> bez uprzedniej </a:t>
                      </a:r>
                      <a:r>
                        <a:rPr lang="pl-PL" sz="1800" baseline="0" dirty="0" err="1"/>
                        <a:t>chth</a:t>
                      </a:r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Bez</a:t>
                      </a:r>
                      <a:r>
                        <a:rPr lang="pl-PL" sz="1900" baseline="0" dirty="0"/>
                        <a:t> platyny</a:t>
                      </a:r>
                    </a:p>
                    <a:p>
                      <a:pPr algn="ctr"/>
                      <a:r>
                        <a:rPr lang="pl-PL" sz="1900" baseline="0" dirty="0"/>
                        <a:t>CDDP75mg/m2X4</a:t>
                      </a:r>
                      <a:endParaRPr lang="pl-PL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90</a:t>
                      </a:r>
                    </a:p>
                    <a:p>
                      <a:pPr algn="ctr"/>
                      <a:r>
                        <a:rPr lang="pl-PL" sz="1900" dirty="0"/>
                        <a:t>107</a:t>
                      </a:r>
                    </a:p>
                    <a:p>
                      <a:pPr algn="ctr"/>
                      <a:endParaRPr lang="pl-PL" sz="1900" dirty="0"/>
                    </a:p>
                    <a:p>
                      <a:pPr algn="ctr"/>
                      <a:r>
                        <a:rPr lang="pl-PL" sz="1900" dirty="0"/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14 (16%)</a:t>
                      </a:r>
                    </a:p>
                    <a:p>
                      <a:pPr algn="ctr"/>
                      <a:r>
                        <a:rPr lang="pl-PL" sz="1900" dirty="0"/>
                        <a:t>65(61%)</a:t>
                      </a:r>
                    </a:p>
                    <a:p>
                      <a:pPr algn="ctr"/>
                      <a:endParaRPr lang="pl-PL" sz="1900" dirty="0"/>
                    </a:p>
                    <a:p>
                      <a:pPr algn="ctr"/>
                      <a:r>
                        <a:rPr lang="pl-PL" sz="1900" dirty="0"/>
                        <a:t>59(63%)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4058"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Silver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TNBC</a:t>
                      </a:r>
                    </a:p>
                    <a:p>
                      <a:pPr algn="ctr"/>
                      <a:r>
                        <a:rPr lang="pl-PL" sz="1800" dirty="0"/>
                        <a:t>(bez </a:t>
                      </a:r>
                      <a:r>
                        <a:rPr lang="pl-PL" sz="1800" dirty="0" err="1"/>
                        <a:t>mutBRCA</a:t>
                      </a:r>
                      <a:r>
                        <a:rPr lang="pl-PL" sz="18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CDDP75mg/m2X4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4(15%)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4058">
                <a:tc>
                  <a:txBody>
                    <a:bodyPr/>
                    <a:lstStyle/>
                    <a:p>
                      <a:pPr algn="ctr"/>
                      <a:endParaRPr lang="pl-PL" sz="1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BRCA+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CDDP75mg/m2X4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2(100%)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4761"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Ryan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TNBC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CDDP75mg/m2X4+</a:t>
                      </a:r>
                    </a:p>
                    <a:p>
                      <a:pPr algn="ctr"/>
                      <a:r>
                        <a:rPr lang="pl-PL" sz="1900" dirty="0"/>
                        <a:t>Bewacyzumab15mg/</a:t>
                      </a:r>
                      <a:r>
                        <a:rPr lang="pl-PL" sz="1900" dirty="0" err="1"/>
                        <a:t>kgmc</a:t>
                      </a:r>
                      <a:r>
                        <a:rPr lang="pl-PL" sz="1900" dirty="0"/>
                        <a:t> q21X3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dirty="0"/>
                        <a:t>8(16%)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PoleTekstowe 4"/>
          <p:cNvSpPr txBox="1"/>
          <p:nvPr/>
        </p:nvSpPr>
        <p:spPr>
          <a:xfrm>
            <a:off x="923927" y="5936043"/>
            <a:ext cx="7381823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l-PL" sz="1050" dirty="0"/>
              <a:t>Byrski </a:t>
            </a:r>
            <a:r>
              <a:rPr lang="pl-PL" sz="1050" i="1" dirty="0" err="1"/>
              <a:t>JClin</a:t>
            </a:r>
            <a:r>
              <a:rPr lang="pl-PL" sz="1050" i="1" dirty="0"/>
              <a:t> Oncol</a:t>
            </a:r>
            <a:r>
              <a:rPr lang="pl-PL" sz="1050" dirty="0"/>
              <a:t>2009;Byrski </a:t>
            </a:r>
            <a:r>
              <a:rPr lang="pl-PL" sz="1050" dirty="0" err="1"/>
              <a:t>Breast</a:t>
            </a:r>
            <a:r>
              <a:rPr lang="pl-PL" sz="1050" dirty="0"/>
              <a:t> </a:t>
            </a:r>
            <a:r>
              <a:rPr lang="pl-PL" sz="1050" dirty="0" err="1"/>
              <a:t>Cancer</a:t>
            </a:r>
            <a:r>
              <a:rPr lang="pl-PL" sz="1050" dirty="0"/>
              <a:t> Res </a:t>
            </a:r>
            <a:r>
              <a:rPr lang="pl-PL" sz="1050" dirty="0" err="1"/>
              <a:t>Treat</a:t>
            </a:r>
            <a:r>
              <a:rPr lang="pl-PL" sz="1050" dirty="0"/>
              <a:t> 2104;SilverJ </a:t>
            </a:r>
            <a:r>
              <a:rPr lang="pl-PL" sz="1050" dirty="0" err="1"/>
              <a:t>Clin</a:t>
            </a:r>
            <a:r>
              <a:rPr lang="pl-PL" sz="1050" dirty="0"/>
              <a:t> </a:t>
            </a:r>
            <a:r>
              <a:rPr lang="pl-PL" sz="1050" dirty="0" err="1"/>
              <a:t>Oncol</a:t>
            </a:r>
            <a:r>
              <a:rPr lang="pl-PL" sz="1050" dirty="0"/>
              <a:t> 2010;Ryan J </a:t>
            </a:r>
            <a:r>
              <a:rPr lang="pl-PL" sz="1050" dirty="0" err="1"/>
              <a:t>Clin</a:t>
            </a:r>
            <a:r>
              <a:rPr lang="pl-PL" sz="1050" dirty="0"/>
              <a:t> </a:t>
            </a:r>
            <a:r>
              <a:rPr lang="pl-PL" sz="1050" dirty="0" err="1"/>
              <a:t>Oncol</a:t>
            </a:r>
            <a:r>
              <a:rPr lang="pl-PL" sz="1050" dirty="0"/>
              <a:t> 2009;</a:t>
            </a:r>
            <a:endParaRPr lang="pl-PL" sz="1050" i="1" dirty="0"/>
          </a:p>
        </p:txBody>
      </p:sp>
    </p:spTree>
    <p:extLst>
      <p:ext uri="{BB962C8B-B14F-4D97-AF65-F5344CB8AC3E}">
        <p14:creationId xmlns:p14="http://schemas.microsoft.com/office/powerpoint/2010/main" val="1628768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938211" y="723319"/>
            <a:ext cx="10191752" cy="1143000"/>
          </a:xfrm>
        </p:spPr>
        <p:txBody>
          <a:bodyPr lIns="121917" tIns="60958" rIns="121917" bIns="60958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rgbClr val="FF33CC"/>
                </a:solidFill>
              </a:rPr>
              <a:t>Rola platyny w </a:t>
            </a:r>
            <a:r>
              <a:rPr lang="pl-PL" sz="3600" dirty="0" err="1">
                <a:solidFill>
                  <a:srgbClr val="FF33CC"/>
                </a:solidFill>
              </a:rPr>
              <a:t>neoadiuwancie</a:t>
            </a:r>
            <a:r>
              <a:rPr lang="pl-PL" sz="3600" dirty="0">
                <a:solidFill>
                  <a:srgbClr val="FF33CC"/>
                </a:solidFill>
              </a:rPr>
              <a:t> TNBC</a:t>
            </a:r>
            <a:br>
              <a:rPr lang="pl-PL" sz="3600" dirty="0">
                <a:solidFill>
                  <a:srgbClr val="FF33CC"/>
                </a:solidFill>
              </a:rPr>
            </a:br>
            <a:r>
              <a:rPr lang="pl-PL" sz="3600" dirty="0">
                <a:solidFill>
                  <a:srgbClr val="FF33CC"/>
                </a:solidFill>
              </a:rPr>
              <a:t>Badania randomizowane</a:t>
            </a: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590134"/>
              </p:ext>
            </p:extLst>
          </p:nvPr>
        </p:nvGraphicFramePr>
        <p:xfrm>
          <a:off x="1038224" y="1943051"/>
          <a:ext cx="6562726" cy="4249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58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30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39922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Badanie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Liczba </a:t>
                      </a:r>
                    </a:p>
                    <a:p>
                      <a:pPr algn="ctr"/>
                      <a:r>
                        <a:rPr lang="pl-PL" sz="1600" dirty="0"/>
                        <a:t>chorych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Schemat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Wynik dla </a:t>
                      </a:r>
                      <a:r>
                        <a:rPr lang="pl-PL" sz="1600" dirty="0" err="1"/>
                        <a:t>karbo</a:t>
                      </a:r>
                      <a:endParaRPr lang="pl-PL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7258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err="1"/>
                        <a:t>GeparSixto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315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err="1"/>
                        <a:t>Pcl</a:t>
                      </a:r>
                      <a:r>
                        <a:rPr lang="pl-PL" sz="1600" baseline="0" dirty="0"/>
                        <a:t> </a:t>
                      </a:r>
                      <a:r>
                        <a:rPr lang="pl-PL" sz="1600" dirty="0"/>
                        <a:t>q7+dox </a:t>
                      </a:r>
                      <a:r>
                        <a:rPr lang="pl-PL" sz="1600" dirty="0" err="1"/>
                        <a:t>lipo+bewacyzumab</a:t>
                      </a:r>
                      <a:r>
                        <a:rPr lang="pl-PL" sz="1600" dirty="0"/>
                        <a:t>  +/- </a:t>
                      </a:r>
                      <a:r>
                        <a:rPr lang="pl-PL" sz="1600" dirty="0" err="1"/>
                        <a:t>karbo</a:t>
                      </a:r>
                      <a:r>
                        <a:rPr lang="pl-PL" sz="1600" dirty="0"/>
                        <a:t> q7AUC1,5-2 X 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59%p&lt;0.05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614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C40603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433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Pclq7+/- </a:t>
                      </a:r>
                      <a:r>
                        <a:rPr lang="pl-PL" sz="1600" dirty="0" err="1"/>
                        <a:t>bewacyzumab</a:t>
                      </a:r>
                      <a:r>
                        <a:rPr lang="pl-PL" sz="1600" dirty="0"/>
                        <a:t>+/-</a:t>
                      </a:r>
                      <a:r>
                        <a:rPr lang="pl-PL" sz="1600" dirty="0" err="1"/>
                        <a:t>karboplatyna</a:t>
                      </a:r>
                      <a:r>
                        <a:rPr lang="pl-PL" sz="1600" dirty="0"/>
                        <a:t> AUC6q21X4</a:t>
                      </a:r>
                    </a:p>
                    <a:p>
                      <a:pPr algn="ctr"/>
                      <a:r>
                        <a:rPr lang="pl-PL" sz="1600" dirty="0"/>
                        <a:t>—ddACX4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54% p=0.0029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7258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err="1"/>
                        <a:t>Tamura</a:t>
                      </a:r>
                      <a:r>
                        <a:rPr lang="pl-PL" sz="1600" dirty="0"/>
                        <a:t> i </a:t>
                      </a:r>
                      <a:r>
                        <a:rPr lang="pl-PL" sz="1600" dirty="0" err="1"/>
                        <a:t>wsp</a:t>
                      </a:r>
                      <a:r>
                        <a:rPr lang="pl-PL" sz="16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Sekwencja </a:t>
                      </a:r>
                      <a:r>
                        <a:rPr lang="pl-PL" sz="1600" dirty="0" err="1"/>
                        <a:t>Pcl</a:t>
                      </a:r>
                      <a:r>
                        <a:rPr lang="pl-PL" sz="1600" dirty="0"/>
                        <a:t> q7+/- </a:t>
                      </a:r>
                      <a:r>
                        <a:rPr lang="pl-PL" sz="1600" dirty="0" err="1"/>
                        <a:t>karboplatyna</a:t>
                      </a:r>
                      <a:r>
                        <a:rPr lang="pl-PL" sz="1600" dirty="0"/>
                        <a:t> AUC5 q21X4----CEF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62%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0269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Alba i </a:t>
                      </a:r>
                      <a:r>
                        <a:rPr lang="pl-PL" sz="1600" dirty="0" err="1"/>
                        <a:t>wsp</a:t>
                      </a:r>
                      <a:r>
                        <a:rPr lang="pl-PL" sz="16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EC90-----DOC+/-</a:t>
                      </a:r>
                      <a:r>
                        <a:rPr lang="pl-PL" sz="1600" baseline="0" dirty="0"/>
                        <a:t> karboplatynaAUC6 q21 X4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9922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err="1"/>
                        <a:t>Ando</a:t>
                      </a:r>
                      <a:r>
                        <a:rPr lang="pl-PL" sz="1600" dirty="0"/>
                        <a:t> i </a:t>
                      </a:r>
                      <a:r>
                        <a:rPr lang="pl-PL" sz="1600" dirty="0" err="1"/>
                        <a:t>wsp</a:t>
                      </a:r>
                      <a:r>
                        <a:rPr lang="pl-PL" sz="16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err="1"/>
                        <a:t>Pcl</a:t>
                      </a:r>
                      <a:r>
                        <a:rPr lang="pl-PL" sz="1600" dirty="0"/>
                        <a:t> q7 +/_ </a:t>
                      </a:r>
                      <a:r>
                        <a:rPr lang="pl-PL" sz="1600" dirty="0" err="1"/>
                        <a:t>karboplatyna</a:t>
                      </a:r>
                      <a:r>
                        <a:rPr lang="pl-PL" sz="1600" dirty="0"/>
                        <a:t> </a:t>
                      </a:r>
                    </a:p>
                    <a:p>
                      <a:pPr algn="ctr"/>
                      <a:r>
                        <a:rPr lang="pl-PL" sz="1600" dirty="0"/>
                        <a:t>AUC5</a:t>
                      </a:r>
                      <a:r>
                        <a:rPr lang="pl-PL" sz="1600" baseline="0" dirty="0"/>
                        <a:t> q 21 X4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61%</a:t>
                      </a:r>
                    </a:p>
                    <a:p>
                      <a:pPr algn="ctr"/>
                      <a:r>
                        <a:rPr lang="pl-PL" sz="1600" dirty="0"/>
                        <a:t>P=0.0003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Symbol zastępczy zawartości 3">
            <a:extLst>
              <a:ext uri="{FF2B5EF4-FFF2-40B4-BE49-F238E27FC236}">
                <a16:creationId xmlns="" xmlns:a16="http://schemas.microsoft.com/office/drawing/2014/main" id="{D91411DE-2EB1-433D-AAB4-5ADD3E4CBF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6775" r="-6775"/>
          <a:stretch>
            <a:fillRect/>
          </a:stretch>
        </p:blipFill>
        <p:spPr>
          <a:xfrm>
            <a:off x="7489614" y="1985963"/>
            <a:ext cx="3640349" cy="2009273"/>
          </a:xfrm>
          <a:prstGeom prst="rect">
            <a:avLst/>
          </a:prstGeom>
        </p:spPr>
      </p:pic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13183"/>
              </p:ext>
            </p:extLst>
          </p:nvPr>
        </p:nvGraphicFramePr>
        <p:xfrm>
          <a:off x="7243763" y="4319588"/>
          <a:ext cx="3886200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Document" r:id="rId5" imgW="6117982" imgH="2359325" progId="Word.Document.12">
                  <p:embed/>
                </p:oleObj>
              </mc:Choice>
              <mc:Fallback>
                <p:oleObj name="Document" r:id="rId5" imgW="6117982" imgH="2359325" progId="Word.Document.12">
                  <p:embed/>
                  <p:pic>
                    <p:nvPicPr>
                      <p:cNvPr id="0" name="Obi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763" y="4319588"/>
                        <a:ext cx="3886200" cy="149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oleTekstowe 6"/>
          <p:cNvSpPr txBox="1"/>
          <p:nvPr/>
        </p:nvSpPr>
        <p:spPr>
          <a:xfrm>
            <a:off x="0" y="6438484"/>
            <a:ext cx="6641558" cy="415496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pl-PL" sz="1050" dirty="0"/>
              <a:t>von </a:t>
            </a:r>
            <a:r>
              <a:rPr lang="pl-PL" sz="1050" dirty="0" err="1"/>
              <a:t>Minckwitz</a:t>
            </a:r>
            <a:r>
              <a:rPr lang="pl-PL" sz="1050" dirty="0"/>
              <a:t> </a:t>
            </a:r>
            <a:r>
              <a:rPr lang="pl-PL" sz="1050" i="1" dirty="0"/>
              <a:t>Lancet </a:t>
            </a:r>
            <a:r>
              <a:rPr lang="pl-PL" sz="1050" i="1" dirty="0" err="1"/>
              <a:t>Onco</a:t>
            </a:r>
            <a:r>
              <a:rPr lang="pl-PL" sz="1050" dirty="0" err="1"/>
              <a:t>l</a:t>
            </a:r>
            <a:r>
              <a:rPr lang="pl-PL" sz="1050" dirty="0"/>
              <a:t> 2014;Sikov </a:t>
            </a:r>
            <a:r>
              <a:rPr lang="pl-PL" sz="1050" i="1" dirty="0"/>
              <a:t>J </a:t>
            </a:r>
            <a:r>
              <a:rPr lang="pl-PL" sz="1050" i="1" dirty="0" err="1"/>
              <a:t>Clin</a:t>
            </a:r>
            <a:r>
              <a:rPr lang="pl-PL" sz="1050" i="1" dirty="0"/>
              <a:t> </a:t>
            </a:r>
            <a:r>
              <a:rPr lang="pl-PL" sz="1050" i="1" dirty="0" err="1"/>
              <a:t>Oncol</a:t>
            </a:r>
            <a:r>
              <a:rPr lang="pl-PL" sz="1050" i="1" dirty="0"/>
              <a:t> </a:t>
            </a:r>
            <a:r>
              <a:rPr lang="pl-PL" sz="1050" dirty="0"/>
              <a:t>2015;Alba </a:t>
            </a:r>
            <a:r>
              <a:rPr lang="pl-PL" sz="1050" i="1" dirty="0" err="1"/>
              <a:t>Breast</a:t>
            </a:r>
            <a:r>
              <a:rPr lang="pl-PL" sz="1050" i="1" dirty="0"/>
              <a:t> </a:t>
            </a:r>
            <a:r>
              <a:rPr lang="pl-PL" sz="1050" i="1" dirty="0" err="1"/>
              <a:t>Cancer</a:t>
            </a:r>
            <a:r>
              <a:rPr lang="pl-PL" sz="1050" i="1" dirty="0"/>
              <a:t> Res </a:t>
            </a:r>
            <a:r>
              <a:rPr lang="pl-PL" sz="1050" i="1" dirty="0" err="1"/>
              <a:t>Treat</a:t>
            </a:r>
            <a:r>
              <a:rPr lang="pl-PL" sz="1050" i="1" dirty="0"/>
              <a:t> </a:t>
            </a:r>
            <a:r>
              <a:rPr lang="pl-PL" sz="1050" dirty="0"/>
              <a:t>2012 </a:t>
            </a:r>
            <a:r>
              <a:rPr lang="pl-PL" sz="1050" dirty="0" err="1"/>
              <a:t>Tamura</a:t>
            </a:r>
            <a:r>
              <a:rPr lang="pl-PL" sz="1050" dirty="0"/>
              <a:t> </a:t>
            </a:r>
            <a:r>
              <a:rPr lang="pl-PL" sz="1050" i="1" dirty="0"/>
              <a:t>J </a:t>
            </a:r>
            <a:r>
              <a:rPr lang="pl-PL" sz="1050" i="1" dirty="0" err="1"/>
              <a:t>Clin</a:t>
            </a:r>
            <a:r>
              <a:rPr lang="pl-PL" sz="1050" i="1" dirty="0"/>
              <a:t> </a:t>
            </a:r>
            <a:r>
              <a:rPr lang="pl-PL" sz="1050" i="1" dirty="0" err="1"/>
              <a:t>Oncol</a:t>
            </a:r>
            <a:r>
              <a:rPr lang="pl-PL" sz="1050" i="1" dirty="0"/>
              <a:t> </a:t>
            </a:r>
            <a:r>
              <a:rPr lang="pl-PL" sz="1050" dirty="0"/>
              <a:t>2014;</a:t>
            </a:r>
          </a:p>
          <a:p>
            <a:r>
              <a:rPr lang="pl-PL" sz="1050" dirty="0" err="1"/>
              <a:t>Ando</a:t>
            </a:r>
            <a:r>
              <a:rPr lang="pl-PL" sz="1050" dirty="0"/>
              <a:t> </a:t>
            </a:r>
            <a:r>
              <a:rPr lang="pl-PL" sz="1050" i="1" dirty="0" err="1"/>
              <a:t>Breast</a:t>
            </a:r>
            <a:r>
              <a:rPr lang="pl-PL" sz="1050" i="1" dirty="0"/>
              <a:t> </a:t>
            </a:r>
            <a:r>
              <a:rPr lang="pl-PL" sz="1050" i="1" dirty="0" err="1"/>
              <a:t>Cancer</a:t>
            </a:r>
            <a:r>
              <a:rPr lang="pl-PL" sz="1050" i="1" dirty="0"/>
              <a:t> Res </a:t>
            </a:r>
            <a:r>
              <a:rPr lang="pl-PL" sz="1050" i="1" dirty="0" err="1"/>
              <a:t>Treat</a:t>
            </a:r>
            <a:r>
              <a:rPr lang="pl-PL" sz="1050" i="1" dirty="0"/>
              <a:t> </a:t>
            </a:r>
            <a:r>
              <a:rPr lang="pl-PL" sz="1050" dirty="0"/>
              <a:t>2014;</a:t>
            </a:r>
          </a:p>
        </p:txBody>
      </p:sp>
    </p:spTree>
    <p:extLst>
      <p:ext uri="{BB962C8B-B14F-4D97-AF65-F5344CB8AC3E}">
        <p14:creationId xmlns:p14="http://schemas.microsoft.com/office/powerpoint/2010/main" val="764317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543579"/>
              </p:ext>
            </p:extLst>
          </p:nvPr>
        </p:nvGraphicFramePr>
        <p:xfrm>
          <a:off x="1705402" y="1989977"/>
          <a:ext cx="8730396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Dokument" r:id="rId4" imgW="6117982" imgH="2359325" progId="Word.Document.12">
                  <p:embed/>
                </p:oleObj>
              </mc:Choice>
              <mc:Fallback>
                <p:oleObj name="Dokument" r:id="rId4" imgW="6117982" imgH="23593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05402" y="1989977"/>
                        <a:ext cx="8730396" cy="336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lipsa 4"/>
          <p:cNvSpPr/>
          <p:nvPr/>
        </p:nvSpPr>
        <p:spPr bwMode="auto">
          <a:xfrm>
            <a:off x="5830192" y="3142104"/>
            <a:ext cx="2232248" cy="57606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700">
              <a:latin typeface="Times New Roman" pitchFamily="18" charset="0"/>
            </a:endParaRPr>
          </a:p>
        </p:txBody>
      </p:sp>
      <p:sp>
        <p:nvSpPr>
          <p:cNvPr id="6" name="Elipsa 5"/>
          <p:cNvSpPr/>
          <p:nvPr/>
        </p:nvSpPr>
        <p:spPr bwMode="auto">
          <a:xfrm>
            <a:off x="8155656" y="3142104"/>
            <a:ext cx="2232248" cy="57606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7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4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1">
            <a:extLst>
              <a:ext uri="{FF2B5EF4-FFF2-40B4-BE49-F238E27FC236}">
                <a16:creationId xmlns="" xmlns:a16="http://schemas.microsoft.com/office/drawing/2014/main" id="{6A7119F6-B76C-44CE-9033-C9FA115EF831}"/>
              </a:ext>
            </a:extLst>
          </p:cNvPr>
          <p:cNvSpPr txBox="1">
            <a:spLocks/>
          </p:cNvSpPr>
          <p:nvPr/>
        </p:nvSpPr>
        <p:spPr>
          <a:xfrm>
            <a:off x="1066808" y="922358"/>
            <a:ext cx="10515600" cy="763578"/>
          </a:xfrm>
        </p:spPr>
        <p:txBody>
          <a:bodyPr lIns="121917" tIns="60958" rIns="121917" bIns="60958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500" dirty="0"/>
              <a:t>Redakcja:  </a:t>
            </a:r>
            <a:r>
              <a:rPr lang="pl-PL" sz="1500" b="1" dirty="0"/>
              <a:t>Jacek </a:t>
            </a:r>
            <a:r>
              <a:rPr lang="pl-PL" sz="1500" b="1" dirty="0" err="1"/>
              <a:t>Jassem</a:t>
            </a:r>
            <a:r>
              <a:rPr lang="pl-PL" sz="1500" b="1" dirty="0"/>
              <a:t>, Maciej Krzakowski</a:t>
            </a:r>
            <a:r>
              <a:rPr lang="pl-PL" sz="1500" dirty="0"/>
              <a:t> </a:t>
            </a:r>
            <a:br>
              <a:rPr lang="pl-PL" sz="1500" dirty="0"/>
            </a:br>
            <a:r>
              <a:rPr lang="pl-PL" sz="1500" dirty="0"/>
              <a:t>Zespół autorski: </a:t>
            </a:r>
            <a:r>
              <a:rPr lang="pl-PL" sz="1500" b="1" dirty="0"/>
              <a:t>Jacek </a:t>
            </a:r>
            <a:r>
              <a:rPr lang="pl-PL" sz="1500" b="1" dirty="0" err="1"/>
              <a:t>Jassem</a:t>
            </a:r>
            <a:r>
              <a:rPr lang="pl-PL" sz="1500" b="1" dirty="0"/>
              <a:t>, Maciej Krzakowski, Barbara Bobek-</a:t>
            </a:r>
            <a:r>
              <a:rPr lang="pl-PL" sz="1500" b="1" dirty="0" err="1"/>
              <a:t>Billewicz</a:t>
            </a:r>
            <a:r>
              <a:rPr lang="pl-PL" sz="1500" b="1" dirty="0"/>
              <a:t>, Renata Duchnowska, </a:t>
            </a:r>
            <a:br>
              <a:rPr lang="pl-PL" sz="1500" b="1" dirty="0"/>
            </a:br>
            <a:r>
              <a:rPr lang="pl-PL" sz="1500" b="1" dirty="0"/>
              <a:t>Arkadiusz Jeziorski, Wojciech Olszewski, Elżbieta </a:t>
            </a:r>
            <a:r>
              <a:rPr lang="pl-PL" sz="1500" b="1" dirty="0" err="1"/>
              <a:t>Senkus-Konefka</a:t>
            </a:r>
            <a:r>
              <a:rPr lang="pl-PL" sz="1500" b="1" dirty="0"/>
              <a:t>, Hanna Tchórzewska-Korba, Piotr Wysocki</a:t>
            </a:r>
            <a:endParaRPr lang="pl-PL" sz="1500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="" xmlns:a16="http://schemas.microsoft.com/office/drawing/2014/main" id="{FCBB6EE9-A5C5-403C-BB03-AC7C863D738F}"/>
              </a:ext>
            </a:extLst>
          </p:cNvPr>
          <p:cNvSpPr txBox="1">
            <a:spLocks/>
          </p:cNvSpPr>
          <p:nvPr/>
        </p:nvSpPr>
        <p:spPr>
          <a:xfrm>
            <a:off x="938214" y="1832900"/>
            <a:ext cx="10092541" cy="4351339"/>
          </a:xfrm>
        </p:spPr>
        <p:txBody>
          <a:bodyPr lIns="121917" tIns="60958" rIns="121917" bIns="60958">
            <a:normAutofit fontScale="40000" lnSpcReduction="2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dirty="0"/>
              <a:t> </a:t>
            </a:r>
          </a:p>
          <a:p>
            <a:r>
              <a:rPr lang="pl-PL" b="1" dirty="0"/>
              <a:t>Chemioterapia (CHT)</a:t>
            </a:r>
          </a:p>
          <a:p>
            <a:r>
              <a:rPr lang="pl-PL" dirty="0"/>
              <a:t>Okołooperacyjną CHT należy stosować przez 3-6 miesięcy (4-8 cykli) (I, A).</a:t>
            </a:r>
          </a:p>
          <a:p>
            <a:r>
              <a:rPr lang="pl-PL" dirty="0"/>
              <a:t>U większości chorych w przedoperacyjnej i pooperacyjnej CHT zaleca się sekwencyjne stosowanie wielolekowych schematów opartych na </a:t>
            </a:r>
            <a:r>
              <a:rPr lang="pl-PL" dirty="0" err="1"/>
              <a:t>antracyklinach</a:t>
            </a:r>
            <a:r>
              <a:rPr lang="pl-PL" dirty="0"/>
              <a:t> i </a:t>
            </a:r>
            <a:r>
              <a:rPr lang="pl-PL" dirty="0" err="1"/>
              <a:t>taksoidach</a:t>
            </a:r>
            <a:r>
              <a:rPr lang="pl-PL" dirty="0"/>
              <a:t> (I, A).</a:t>
            </a:r>
          </a:p>
          <a:p>
            <a:r>
              <a:rPr lang="pl-PL" dirty="0"/>
              <a:t>U chorych z grup niższego ryzyka (ER+, N0) wystarczające może być podanie 4 cykli CHT (AC lub EC) (I, B).</a:t>
            </a:r>
          </a:p>
          <a:p>
            <a:r>
              <a:rPr lang="pl-PL" dirty="0"/>
              <a:t>Alternatywą dla schematu 4xAC/EC jest schemat zawierający </a:t>
            </a:r>
            <a:r>
              <a:rPr lang="pl-PL" dirty="0" err="1"/>
              <a:t>taksoid</a:t>
            </a:r>
            <a:r>
              <a:rPr lang="pl-PL" dirty="0"/>
              <a:t> bez </a:t>
            </a:r>
            <a:r>
              <a:rPr lang="pl-PL" dirty="0" err="1"/>
              <a:t>antracyklin</a:t>
            </a:r>
            <a:r>
              <a:rPr lang="pl-PL" dirty="0"/>
              <a:t> (np. 4xTC) (II, B).</a:t>
            </a:r>
          </a:p>
          <a:p>
            <a:r>
              <a:rPr lang="pl-PL" dirty="0"/>
              <a:t>Nie zaleca się jednoczasowego stosowania </a:t>
            </a:r>
            <a:r>
              <a:rPr lang="pl-PL" dirty="0" err="1"/>
              <a:t>antracyklin</a:t>
            </a:r>
            <a:r>
              <a:rPr lang="pl-PL" dirty="0"/>
              <a:t> i </a:t>
            </a:r>
            <a:r>
              <a:rPr lang="pl-PL" dirty="0" err="1"/>
              <a:t>taksoidów</a:t>
            </a:r>
            <a:r>
              <a:rPr lang="pl-PL" dirty="0"/>
              <a:t> (np. AT, TAC) (III, B).</a:t>
            </a:r>
          </a:p>
          <a:p>
            <a:r>
              <a:rPr lang="pl-PL" dirty="0"/>
              <a:t>Po podaniu 4 cykli AC </a:t>
            </a:r>
            <a:r>
              <a:rPr lang="pl-PL" dirty="0" err="1"/>
              <a:t>paklitaksel</a:t>
            </a:r>
            <a:r>
              <a:rPr lang="pl-PL" dirty="0"/>
              <a:t> należy stosować w dawce 80 mg/m</a:t>
            </a:r>
            <a:r>
              <a:rPr lang="pl-PL" baseline="30000" dirty="0"/>
              <a:t>2 </a:t>
            </a:r>
            <a:r>
              <a:rPr lang="pl-PL" dirty="0"/>
              <a:t>co tydzień (12 razy), a </a:t>
            </a:r>
            <a:r>
              <a:rPr lang="pl-PL" dirty="0" err="1"/>
              <a:t>docetaksel</a:t>
            </a:r>
            <a:r>
              <a:rPr lang="pl-PL" dirty="0"/>
              <a:t> w dawce 100 mg/m</a:t>
            </a:r>
            <a:r>
              <a:rPr lang="pl-PL" baseline="30000" dirty="0"/>
              <a:t>2 </a:t>
            </a:r>
            <a:r>
              <a:rPr lang="pl-PL" dirty="0"/>
              <a:t>co 3 tygodnie (4 razy) (I, A).</a:t>
            </a:r>
          </a:p>
          <a:p>
            <a:r>
              <a:rPr lang="pl-PL" dirty="0"/>
              <a:t>W okołooperacyjnym leczeniu nieuzasadnione jest stosowanie schematów zawierających </a:t>
            </a:r>
            <a:r>
              <a:rPr lang="pl-PL" dirty="0" err="1"/>
              <a:t>fluorouracyl</a:t>
            </a:r>
            <a:r>
              <a:rPr lang="pl-PL" dirty="0"/>
              <a:t> (np. FAC czy FEC) (II, B).</a:t>
            </a:r>
          </a:p>
          <a:p>
            <a:r>
              <a:rPr lang="pl-PL" dirty="0"/>
              <a:t>U chorych ER- z cechą N+ można rozważyć zastosowanie schematów typu „</a:t>
            </a:r>
            <a:r>
              <a:rPr lang="pl-PL" i="1" dirty="0" err="1"/>
              <a:t>dose-dense</a:t>
            </a:r>
            <a:r>
              <a:rPr lang="pl-PL" i="1" dirty="0"/>
              <a:t>”</a:t>
            </a:r>
            <a:r>
              <a:rPr lang="pl-PL" dirty="0"/>
              <a:t> (I, B).</a:t>
            </a:r>
          </a:p>
          <a:p>
            <a:r>
              <a:rPr lang="pl-PL" dirty="0"/>
              <a:t>U nosicielek mutacji </a:t>
            </a:r>
            <a:r>
              <a:rPr lang="pl-PL" i="1" dirty="0"/>
              <a:t>BRCA1/2</a:t>
            </a:r>
            <a:r>
              <a:rPr lang="pl-PL" dirty="0"/>
              <a:t> należy rozważyć zastosowanie przedoperacyjnej CHT z udziałem pochodnych platyny (I, B).</a:t>
            </a: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E56791F3-FE8E-441C-B36E-1EBFC20D19D7}"/>
              </a:ext>
            </a:extLst>
          </p:cNvPr>
          <p:cNvSpPr txBox="1"/>
          <p:nvPr/>
        </p:nvSpPr>
        <p:spPr>
          <a:xfrm>
            <a:off x="806755" y="5007472"/>
            <a:ext cx="10224000" cy="504000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788A6442-DBF6-4CF8-8B48-CA9AC8374B67}"/>
              </a:ext>
            </a:extLst>
          </p:cNvPr>
          <p:cNvSpPr txBox="1"/>
          <p:nvPr/>
        </p:nvSpPr>
        <p:spPr>
          <a:xfrm>
            <a:off x="9884229" y="922358"/>
            <a:ext cx="678391" cy="3847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17306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1">
            <a:extLst>
              <a:ext uri="{FF2B5EF4-FFF2-40B4-BE49-F238E27FC236}">
                <a16:creationId xmlns="" xmlns:a16="http://schemas.microsoft.com/office/drawing/2014/main" id="{DB423830-C40B-437C-B2FD-3E220C8BEDE4}"/>
              </a:ext>
            </a:extLst>
          </p:cNvPr>
          <p:cNvSpPr txBox="1">
            <a:spLocks/>
          </p:cNvSpPr>
          <p:nvPr/>
        </p:nvSpPr>
        <p:spPr>
          <a:xfrm>
            <a:off x="966788" y="850900"/>
            <a:ext cx="10177462" cy="1325563"/>
          </a:xfrm>
        </p:spPr>
        <p:txBody>
          <a:bodyPr lIns="121917" tIns="60958" rIns="121917" bIns="60958"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rgbClr val="FF3399"/>
                </a:solidFill>
              </a:rPr>
              <a:t>Czy wybór metody leczenia miejscowego uwarunkowany jest biologią guza?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="" xmlns:a16="http://schemas.microsoft.com/office/drawing/2014/main" id="{63A4CB26-ADCB-4BB5-9103-1BB232DAB291}"/>
              </a:ext>
            </a:extLst>
          </p:cNvPr>
          <p:cNvSpPr txBox="1">
            <a:spLocks/>
          </p:cNvSpPr>
          <p:nvPr/>
        </p:nvSpPr>
        <p:spPr>
          <a:xfrm>
            <a:off x="838200" y="2339993"/>
            <a:ext cx="10515600" cy="4351339"/>
          </a:xfrm>
        </p:spPr>
        <p:txBody>
          <a:bodyPr lIns="121917" tIns="60958" rIns="121917" bIns="60958"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dirty="0"/>
              <a:t> NIE !      Brak bezwzględnych przeciwwskazań do BCT </a:t>
            </a:r>
            <a:br>
              <a:rPr lang="pl-PL" sz="3200" dirty="0"/>
            </a:br>
            <a:r>
              <a:rPr lang="pl-PL" sz="3200" dirty="0"/>
              <a:t>w przypadkach bardziej agresywnych podtypów  !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C9D9FC54-8A19-4389-A614-CFF619D5F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078" y="3789852"/>
            <a:ext cx="4488657" cy="221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65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8B46F71B-A043-4E62-90F7-9AADBDFB5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758373"/>
            <a:ext cx="7758715" cy="178968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A1C0002A-954C-422E-9038-3AA773CCA380}"/>
              </a:ext>
            </a:extLst>
          </p:cNvPr>
          <p:cNvSpPr txBox="1"/>
          <p:nvPr/>
        </p:nvSpPr>
        <p:spPr>
          <a:xfrm>
            <a:off x="1100141" y="2745480"/>
            <a:ext cx="9814602" cy="33085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l-PL" dirty="0"/>
              <a:t>                                                                 </a:t>
            </a:r>
            <a:r>
              <a:rPr lang="pl-PL" b="1" dirty="0"/>
              <a:t>Mutacje BRCA1/2:</a:t>
            </a:r>
          </a:p>
          <a:p>
            <a:r>
              <a:rPr lang="pl-PL" dirty="0"/>
              <a:t>-</a:t>
            </a:r>
            <a:r>
              <a:rPr lang="pl-PL" b="1" dirty="0"/>
              <a:t>ryzyko nawrotu w tej samej piersi:                                       </a:t>
            </a:r>
            <a:r>
              <a:rPr lang="pl-PL" dirty="0"/>
              <a:t>-</a:t>
            </a:r>
            <a:r>
              <a:rPr lang="pl-PL" b="1" dirty="0"/>
              <a:t>ryzyko raka drugiej piersi:</a:t>
            </a:r>
          </a:p>
          <a:p>
            <a:r>
              <a:rPr lang="pl-PL" dirty="0"/>
              <a:t>BCT nie zwiększa ryzyka nawrotu                                  profilaktyczny efekt obustronnej mastektomii</a:t>
            </a:r>
          </a:p>
          <a:p>
            <a:r>
              <a:rPr lang="pl-PL" dirty="0"/>
              <a:t>w badaniach o krótszym okresie obserwacji                                                         ale </a:t>
            </a:r>
          </a:p>
          <a:p>
            <a:r>
              <a:rPr lang="pl-PL" dirty="0"/>
              <a:t>w przeciwieństwie do badań o długim FU           bez wpływu na przeżycie w przypadku mastektomii</a:t>
            </a:r>
          </a:p>
          <a:p>
            <a:r>
              <a:rPr lang="pl-PL" dirty="0"/>
              <a:t>                        ale                                                                                      drugiej=zdrowej piersi</a:t>
            </a:r>
          </a:p>
          <a:p>
            <a:r>
              <a:rPr lang="pl-PL" dirty="0"/>
              <a:t>brak różnic 15-letniego przeżycia                  </a:t>
            </a:r>
          </a:p>
          <a:p>
            <a:r>
              <a:rPr lang="pl-PL" dirty="0"/>
              <a:t>dla BCT wobec mastektomii                                   </a:t>
            </a:r>
            <a:r>
              <a:rPr lang="pl-PL" b="1" dirty="0"/>
              <a:t>3 czynniki zmniejszające ryzyko:</a:t>
            </a:r>
          </a:p>
          <a:p>
            <a:r>
              <a:rPr lang="pl-PL" b="1" dirty="0"/>
              <a:t>                                                         </a:t>
            </a:r>
            <a:r>
              <a:rPr lang="pl-PL" b="1" dirty="0" err="1"/>
              <a:t>tamoksyfen</a:t>
            </a:r>
            <a:r>
              <a:rPr lang="pl-PL" b="1" dirty="0"/>
              <a:t> uzupełniająco, </a:t>
            </a:r>
            <a:r>
              <a:rPr lang="pl-PL" b="1" dirty="0" err="1"/>
              <a:t>owariektomia</a:t>
            </a:r>
            <a:r>
              <a:rPr lang="pl-PL" b="1" dirty="0"/>
              <a:t>, </a:t>
            </a:r>
          </a:p>
          <a:p>
            <a:r>
              <a:rPr lang="pl-PL" b="1" dirty="0"/>
              <a:t>                                                                 starszy wiek w chwili diagnozy</a:t>
            </a:r>
          </a:p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028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26913A9-D197-46C2-95B2-DA1D47183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>
                <a:solidFill>
                  <a:srgbClr val="FF3399"/>
                </a:solidFill>
              </a:rPr>
              <a:t>U kogo bardziej agresywna chirurgia 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BB4C65B7-CF4D-4B99-B249-5FA69BEB66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2800" dirty="0"/>
              <a:t>Bardzo młode chore z obecnością mutacji BRCA!!!</a:t>
            </a:r>
          </a:p>
          <a:p>
            <a:r>
              <a:rPr lang="pl-PL" sz="2800" dirty="0"/>
              <a:t>Mastektomia po stronie raka +/ mastektomia drugiej piersi</a:t>
            </a:r>
          </a:p>
          <a:p>
            <a:r>
              <a:rPr lang="pl-PL" sz="2800" dirty="0"/>
              <a:t>Podskórna mastektomia z zaoszczędzeniem kompleksu brodawka-otoczka  piersi z rakiem</a:t>
            </a:r>
          </a:p>
          <a:p>
            <a:r>
              <a:rPr lang="pl-PL" sz="2800" dirty="0"/>
              <a:t>Jednoczasowa rekonstrukcja </a:t>
            </a:r>
          </a:p>
          <a:p>
            <a:endParaRPr lang="pl-PL" sz="2800" dirty="0"/>
          </a:p>
          <a:p>
            <a:r>
              <a:rPr lang="pl-PL" sz="2800" dirty="0"/>
              <a:t>Refundacja?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D69D0A94-5FF8-4472-B017-F496BDFA59CC}"/>
              </a:ext>
            </a:extLst>
          </p:cNvPr>
          <p:cNvSpPr/>
          <p:nvPr/>
        </p:nvSpPr>
        <p:spPr>
          <a:xfrm>
            <a:off x="3831772" y="4959732"/>
            <a:ext cx="6096000" cy="969496"/>
          </a:xfrm>
          <a:prstGeom prst="rect">
            <a:avLst/>
          </a:prstGeom>
          <a:ln>
            <a:solidFill>
              <a:srgbClr val="FF33CC"/>
            </a:solidFill>
          </a:ln>
        </p:spPr>
        <p:txBody>
          <a:bodyPr>
            <a:spAutoFit/>
          </a:bodyPr>
          <a:lstStyle/>
          <a:p>
            <a:r>
              <a:rPr lang="pl-PL" dirty="0"/>
              <a:t>W pierwszej kolejności rozważyć  </a:t>
            </a:r>
            <a:r>
              <a:rPr lang="pl-PL" dirty="0" err="1"/>
              <a:t>owariektomię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u kobiet   młodych / </a:t>
            </a:r>
            <a:r>
              <a:rPr lang="pl-PL" dirty="0" err="1"/>
              <a:t>przedmenopauzalnych</a:t>
            </a:r>
            <a:r>
              <a:rPr lang="pl-PL" dirty="0"/>
              <a:t>!</a:t>
            </a:r>
          </a:p>
          <a:p>
            <a:r>
              <a:rPr lang="pl-PL" dirty="0"/>
              <a:t>Metody zachowania płodności!</a:t>
            </a:r>
          </a:p>
        </p:txBody>
      </p:sp>
    </p:spTree>
    <p:extLst>
      <p:ext uri="{BB962C8B-B14F-4D97-AF65-F5344CB8AC3E}">
        <p14:creationId xmlns:p14="http://schemas.microsoft.com/office/powerpoint/2010/main" val="1432098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11A9D8E0-EACF-428F-854E-25F3224F09AA}"/>
              </a:ext>
            </a:extLst>
          </p:cNvPr>
          <p:cNvSpPr txBox="1"/>
          <p:nvPr/>
        </p:nvSpPr>
        <p:spPr>
          <a:xfrm>
            <a:off x="928688" y="842996"/>
            <a:ext cx="10244137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l-PL" sz="4000" dirty="0"/>
              <a:t>  </a:t>
            </a:r>
            <a:r>
              <a:rPr lang="pl-PL" sz="4000" dirty="0">
                <a:solidFill>
                  <a:srgbClr val="FF33CC"/>
                </a:solidFill>
              </a:rPr>
              <a:t>WARTO WIEDZIEĆ!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0C1A6EA0-3F16-4E57-93BE-98E378F5BCD5}"/>
              </a:ext>
            </a:extLst>
          </p:cNvPr>
          <p:cNvSpPr txBox="1"/>
          <p:nvPr/>
        </p:nvSpPr>
        <p:spPr>
          <a:xfrm>
            <a:off x="1053319" y="1584817"/>
            <a:ext cx="3478063" cy="4447369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pl-PL" b="1" dirty="0">
                <a:solidFill>
                  <a:srgbClr val="FF3399"/>
                </a:solidFill>
              </a:rPr>
              <a:t>Podtyp raka i obecność mutacji BRCA warunkują</a:t>
            </a:r>
            <a:r>
              <a:rPr lang="pl-PL" sz="2400" b="1" dirty="0">
                <a:solidFill>
                  <a:srgbClr val="FF3399"/>
                </a:solidFill>
              </a:rPr>
              <a:t>:</a:t>
            </a:r>
          </a:p>
          <a:p>
            <a:endParaRPr lang="pl-PL" sz="2400" dirty="0"/>
          </a:p>
          <a:p>
            <a:r>
              <a:rPr lang="pl-PL" sz="2400" dirty="0"/>
              <a:t>Przebieg choroby</a:t>
            </a:r>
          </a:p>
          <a:p>
            <a:endParaRPr lang="pl-PL" sz="2400" dirty="0"/>
          </a:p>
          <a:p>
            <a:r>
              <a:rPr lang="pl-PL" sz="2400" dirty="0"/>
              <a:t>Wybór kolejności </a:t>
            </a:r>
            <a:br>
              <a:rPr lang="pl-PL" sz="2400" dirty="0"/>
            </a:br>
            <a:r>
              <a:rPr lang="pl-PL" sz="2400" dirty="0"/>
              <a:t>leczenia </a:t>
            </a:r>
          </a:p>
          <a:p>
            <a:r>
              <a:rPr lang="pl-PL" sz="2400" dirty="0"/>
              <a:t>i rodzaju leczenia systemowego</a:t>
            </a:r>
          </a:p>
          <a:p>
            <a:endParaRPr lang="pl-PL" sz="2400" dirty="0"/>
          </a:p>
          <a:p>
            <a:r>
              <a:rPr lang="pl-PL" sz="2400" dirty="0"/>
              <a:t>Wpływ na rodzaj                  zabiegu?</a:t>
            </a:r>
          </a:p>
        </p:txBody>
      </p:sp>
      <p:pic>
        <p:nvPicPr>
          <p:cNvPr id="6" name="Symbol zastępczy zawartości 4">
            <a:extLst>
              <a:ext uri="{FF2B5EF4-FFF2-40B4-BE49-F238E27FC236}">
                <a16:creationId xmlns="" xmlns:a16="http://schemas.microsoft.com/office/drawing/2014/main" id="{FD6B1327-4D1A-47E6-9C15-145057779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314" y="2128318"/>
            <a:ext cx="4875574" cy="356169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89A42F1B-7301-4305-8CB1-6EE66DB435B3}"/>
              </a:ext>
            </a:extLst>
          </p:cNvPr>
          <p:cNvSpPr txBox="1"/>
          <p:nvPr/>
        </p:nvSpPr>
        <p:spPr>
          <a:xfrm>
            <a:off x="7900985" y="1627662"/>
            <a:ext cx="3266061" cy="3016208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pl-PL" b="1" dirty="0">
                <a:solidFill>
                  <a:srgbClr val="FF3399"/>
                </a:solidFill>
              </a:rPr>
              <a:t>Diagnoza –biopsja </a:t>
            </a:r>
            <a:r>
              <a:rPr lang="pl-PL" b="1" dirty="0" err="1">
                <a:solidFill>
                  <a:srgbClr val="FF3399"/>
                </a:solidFill>
              </a:rPr>
              <a:t>gruboigłowa</a:t>
            </a:r>
            <a:r>
              <a:rPr lang="pl-PL" b="1" dirty="0">
                <a:solidFill>
                  <a:srgbClr val="FF3399"/>
                </a:solidFill>
              </a:rPr>
              <a:t>:</a:t>
            </a:r>
          </a:p>
          <a:p>
            <a:endParaRPr lang="pl-PL" dirty="0"/>
          </a:p>
          <a:p>
            <a:r>
              <a:rPr lang="pl-PL" dirty="0"/>
              <a:t>ER/</a:t>
            </a:r>
            <a:r>
              <a:rPr lang="pl-PL" dirty="0" err="1"/>
              <a:t>PgR</a:t>
            </a:r>
            <a:endParaRPr lang="pl-PL" dirty="0"/>
          </a:p>
          <a:p>
            <a:r>
              <a:rPr lang="pl-PL" dirty="0"/>
              <a:t>HER2 </a:t>
            </a:r>
          </a:p>
          <a:p>
            <a:r>
              <a:rPr lang="pl-PL" dirty="0"/>
              <a:t>Ki67                       </a:t>
            </a:r>
            <a:r>
              <a:rPr lang="pl-PL" dirty="0" err="1"/>
              <a:t>HERpoz</a:t>
            </a:r>
            <a:r>
              <a:rPr lang="pl-PL" dirty="0"/>
              <a:t>/</a:t>
            </a:r>
            <a:r>
              <a:rPr lang="pl-PL" dirty="0" err="1"/>
              <a:t>neg</a:t>
            </a:r>
            <a:r>
              <a:rPr lang="pl-PL" dirty="0"/>
              <a:t>?</a:t>
            </a:r>
          </a:p>
          <a:p>
            <a:r>
              <a:rPr lang="pl-PL" dirty="0"/>
              <a:t>                                       TNBC</a:t>
            </a:r>
          </a:p>
          <a:p>
            <a:endParaRPr lang="pl-PL" dirty="0"/>
          </a:p>
          <a:p>
            <a:r>
              <a:rPr lang="pl-PL" dirty="0"/>
              <a:t>Testy genetyczne- </a:t>
            </a:r>
          </a:p>
          <a:p>
            <a:r>
              <a:rPr lang="pl-PL" dirty="0"/>
              <a:t>szczególnie mutacje BRCA  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BD17F590-AC6E-490E-AFDD-6E3BA0464528}"/>
              </a:ext>
            </a:extLst>
          </p:cNvPr>
          <p:cNvSpPr txBox="1"/>
          <p:nvPr/>
        </p:nvSpPr>
        <p:spPr>
          <a:xfrm>
            <a:off x="4906505" y="5690011"/>
            <a:ext cx="3312767" cy="584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pl-PL" sz="3200" dirty="0">
                <a:solidFill>
                  <a:srgbClr val="FF33CC"/>
                </a:solidFill>
              </a:rPr>
              <a:t>NIE BÓJ SIĘ PYTAĆ!</a:t>
            </a:r>
          </a:p>
        </p:txBody>
      </p:sp>
    </p:spTree>
    <p:extLst>
      <p:ext uri="{BB962C8B-B14F-4D97-AF65-F5344CB8AC3E}">
        <p14:creationId xmlns:p14="http://schemas.microsoft.com/office/powerpoint/2010/main" val="362658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23556" y="1923641"/>
            <a:ext cx="1862667" cy="1923155"/>
          </a:xfrm>
          <a:prstGeom prst="rect">
            <a:avLst/>
          </a:prstGeom>
        </p:spPr>
        <p:txBody>
          <a:bodyPr lIns="91438" tIns="45719" rIns="91438" bIns="45719"/>
          <a:lstStyle>
            <a:lvl1pPr marL="284163" indent="-284163" algn="l" defTabSz="914400" rtl="0" eaLnBrk="1" latinLnBrk="0" hangingPunct="1">
              <a:spcBef>
                <a:spcPts val="900"/>
              </a:spcBef>
              <a:spcAft>
                <a:spcPts val="300"/>
              </a:spcAft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l-PL" sz="1900" dirty="0">
                <a:solidFill>
                  <a:srgbClr val="000000"/>
                </a:solidFill>
                <a:latin typeface="+mj-lt"/>
              </a:rPr>
              <a:t>Guzy wykazują dużą odmienność </a:t>
            </a:r>
            <a:br>
              <a:rPr lang="pl-PL" sz="1900" dirty="0">
                <a:solidFill>
                  <a:srgbClr val="000000"/>
                </a:solidFill>
                <a:latin typeface="+mj-lt"/>
              </a:rPr>
            </a:br>
            <a:r>
              <a:rPr lang="pl-PL" sz="1900" dirty="0">
                <a:solidFill>
                  <a:srgbClr val="000000"/>
                </a:solidFill>
                <a:latin typeface="+mj-lt"/>
              </a:rPr>
              <a:t>w zależności od wzoru-zapisu </a:t>
            </a:r>
            <a:br>
              <a:rPr lang="pl-PL" sz="1900" dirty="0">
                <a:solidFill>
                  <a:srgbClr val="000000"/>
                </a:solidFill>
                <a:latin typeface="+mj-lt"/>
              </a:rPr>
            </a:br>
            <a:r>
              <a:rPr lang="pl-PL" sz="1900" dirty="0">
                <a:solidFill>
                  <a:srgbClr val="000000"/>
                </a:solidFill>
                <a:latin typeface="+mj-lt"/>
              </a:rPr>
              <a:t>ich genów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1947334" y="1879416"/>
            <a:ext cx="2836335" cy="1456929"/>
            <a:chOff x="467544" y="533742"/>
            <a:chExt cx="6408712" cy="2535218"/>
          </a:xfrm>
        </p:grpSpPr>
        <p:pic>
          <p:nvPicPr>
            <p:cNvPr id="6" name="Picture 2" descr="C:\Users\glogowsi\Desktop\New folder\molecular-subtypes-of-breast-cancer-8-102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924"/>
            <a:stretch>
              <a:fillRect/>
            </a:stretch>
          </p:blipFill>
          <p:spPr bwMode="auto">
            <a:xfrm>
              <a:off x="539552" y="533742"/>
              <a:ext cx="6243572" cy="2391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Prostokąt zaokrąglony 2"/>
            <p:cNvSpPr/>
            <p:nvPr/>
          </p:nvSpPr>
          <p:spPr>
            <a:xfrm>
              <a:off x="467544" y="548680"/>
              <a:ext cx="6408712" cy="2520280"/>
            </a:xfrm>
            <a:prstGeom prst="roundRect">
              <a:avLst>
                <a:gd name="adj" fmla="val 5066"/>
              </a:avLst>
            </a:prstGeom>
            <a:noFill/>
            <a:ln>
              <a:solidFill>
                <a:srgbClr val="0748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227" y="1870174"/>
            <a:ext cx="3539093" cy="197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ytuł 2"/>
          <p:cNvSpPr txBox="1">
            <a:spLocks/>
          </p:cNvSpPr>
          <p:nvPr/>
        </p:nvSpPr>
        <p:spPr>
          <a:xfrm>
            <a:off x="971550" y="925820"/>
            <a:ext cx="10201275" cy="736630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kern="1200">
                <a:solidFill>
                  <a:srgbClr val="0066C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pl-PL" sz="4000" dirty="0">
                <a:solidFill>
                  <a:srgbClr val="FF3399"/>
                </a:solidFill>
                <a:latin typeface="+mj-lt"/>
              </a:rPr>
              <a:t>Podtypy raka piersi</a:t>
            </a:r>
          </a:p>
        </p:txBody>
      </p:sp>
      <p:sp>
        <p:nvSpPr>
          <p:cNvPr id="10" name="PoleTekstowe 11"/>
          <p:cNvSpPr txBox="1"/>
          <p:nvPr/>
        </p:nvSpPr>
        <p:spPr>
          <a:xfrm>
            <a:off x="7196669" y="4264959"/>
            <a:ext cx="2684631" cy="120032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l-PL" sz="2400" dirty="0">
                <a:solidFill>
                  <a:srgbClr val="FF3399"/>
                </a:solidFill>
              </a:rPr>
              <a:t>ER/</a:t>
            </a:r>
            <a:r>
              <a:rPr lang="pl-PL" sz="2400" dirty="0" err="1">
                <a:solidFill>
                  <a:srgbClr val="FF3399"/>
                </a:solidFill>
              </a:rPr>
              <a:t>PgR</a:t>
            </a:r>
            <a:endParaRPr lang="pl-PL" sz="2400" dirty="0">
              <a:solidFill>
                <a:srgbClr val="FF3399"/>
              </a:solidFill>
            </a:endParaRPr>
          </a:p>
          <a:p>
            <a:r>
              <a:rPr lang="pl-PL" sz="2400" dirty="0">
                <a:solidFill>
                  <a:srgbClr val="FF3399"/>
                </a:solidFill>
              </a:rPr>
              <a:t>HER2</a:t>
            </a:r>
          </a:p>
          <a:p>
            <a:r>
              <a:rPr lang="pl-PL" sz="2400" dirty="0">
                <a:solidFill>
                  <a:srgbClr val="FF3399"/>
                </a:solidFill>
              </a:rPr>
              <a:t>Ki67</a:t>
            </a:r>
          </a:p>
        </p:txBody>
      </p:sp>
      <p:pic>
        <p:nvPicPr>
          <p:cNvPr id="11" name="Obraz 10" descr="Zrzut ekranu 2017-09-03 o 19.25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223" y="3732499"/>
            <a:ext cx="4919176" cy="2140904"/>
          </a:xfrm>
          <a:prstGeom prst="rect">
            <a:avLst/>
          </a:prstGeom>
        </p:spPr>
      </p:pic>
      <p:sp>
        <p:nvSpPr>
          <p:cNvPr id="12" name="Symbol zastępczy tekstu 4"/>
          <p:cNvSpPr txBox="1">
            <a:spLocks/>
          </p:cNvSpPr>
          <p:nvPr/>
        </p:nvSpPr>
        <p:spPr>
          <a:xfrm>
            <a:off x="1979209" y="5801554"/>
            <a:ext cx="2422138" cy="152349"/>
          </a:xfrm>
        </p:spPr>
        <p:txBody>
          <a:bodyPr lIns="121917" tIns="60958" rIns="121917" bIns="60958"/>
          <a:lstStyle>
            <a:defPPr>
              <a:defRPr lang="pl-PL"/>
            </a:defPPr>
            <a:lvl1pPr marL="0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13" name="Symbol zastępczy numeru slajdu 3"/>
          <p:cNvSpPr txBox="1">
            <a:spLocks/>
          </p:cNvSpPr>
          <p:nvPr/>
        </p:nvSpPr>
        <p:spPr>
          <a:xfrm>
            <a:off x="10138669" y="5803165"/>
            <a:ext cx="72135" cy="152349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53B33F-9588-0044-92BF-8241EA3128D7}" type="slidenum">
              <a:rPr lang="pl-PL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3</a:t>
            </a:fld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Symbol zastępczy tekstu 4"/>
          <p:cNvSpPr txBox="1">
            <a:spLocks/>
          </p:cNvSpPr>
          <p:nvPr/>
        </p:nvSpPr>
        <p:spPr>
          <a:xfrm>
            <a:off x="1947334" y="6054728"/>
            <a:ext cx="2422138" cy="152349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marL="0" indent="0" algn="r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Sørlie T, et al. PNAS. 2003;100:8418-8423.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50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4"/>
          <p:cNvSpPr txBox="1">
            <a:spLocks/>
          </p:cNvSpPr>
          <p:nvPr/>
        </p:nvSpPr>
        <p:spPr>
          <a:xfrm>
            <a:off x="1014413" y="987879"/>
            <a:ext cx="10044112" cy="865771"/>
          </a:xfrm>
        </p:spPr>
        <p:txBody>
          <a:bodyPr lIns="121917" tIns="60958" rIns="121917" bIns="60958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rgbClr val="FF3399"/>
                </a:solidFill>
              </a:rPr>
              <a:t>Planowanie</a:t>
            </a:r>
            <a:r>
              <a:rPr lang="pl-PL" sz="4000" b="1" dirty="0">
                <a:solidFill>
                  <a:srgbClr val="FF3399"/>
                </a:solidFill>
              </a:rPr>
              <a:t> </a:t>
            </a:r>
            <a:r>
              <a:rPr lang="pl-PL" sz="4000" dirty="0">
                <a:solidFill>
                  <a:srgbClr val="FF3399"/>
                </a:solidFill>
              </a:rPr>
              <a:t>leczenia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82041" y="3737695"/>
            <a:ext cx="2088553" cy="935487"/>
            <a:chOff x="6758051" y="3840593"/>
            <a:chExt cx="2088553" cy="1247315"/>
          </a:xfrm>
        </p:grpSpPr>
        <p:sp>
          <p:nvSpPr>
            <p:cNvPr id="6" name="Prostokąt zaokrąglony 2"/>
            <p:cNvSpPr/>
            <p:nvPr/>
          </p:nvSpPr>
          <p:spPr>
            <a:xfrm>
              <a:off x="7225094" y="3840593"/>
              <a:ext cx="1621510" cy="1247315"/>
            </a:xfrm>
            <a:prstGeom prst="roundRect">
              <a:avLst>
                <a:gd name="adj" fmla="val 5066"/>
              </a:avLst>
            </a:prstGeom>
            <a:solidFill>
              <a:srgbClr val="FFFFFF"/>
            </a:solidFill>
            <a:ln>
              <a:solidFill>
                <a:srgbClr val="0000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7" name="Tytuł 4"/>
            <p:cNvSpPr txBox="1">
              <a:spLocks/>
            </p:cNvSpPr>
            <p:nvPr/>
          </p:nvSpPr>
          <p:spPr>
            <a:xfrm>
              <a:off x="7445494" y="3879672"/>
              <a:ext cx="1208203" cy="1175582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2800" kern="1200">
                  <a:solidFill>
                    <a:srgbClr val="0066CC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algn="ctr"/>
              <a:r>
                <a:rPr lang="pl-PL" sz="1500" dirty="0">
                  <a:solidFill>
                    <a:srgbClr val="1F497D"/>
                  </a:solidFill>
                  <a:latin typeface="+mj-lt"/>
                </a:rPr>
                <a:t>TERAPIA</a:t>
              </a:r>
            </a:p>
            <a:p>
              <a:pPr algn="ctr"/>
              <a:r>
                <a:rPr lang="pl-PL" sz="1500" dirty="0">
                  <a:solidFill>
                    <a:srgbClr val="1F497D"/>
                  </a:solidFill>
                  <a:latin typeface="+mj-lt"/>
                </a:rPr>
                <a:t>CELOWANA</a:t>
              </a:r>
            </a:p>
            <a:p>
              <a:pPr algn="ctr"/>
              <a:r>
                <a:rPr lang="pl-PL" sz="1500" dirty="0">
                  <a:solidFill>
                    <a:srgbClr val="1F497D"/>
                  </a:solidFill>
                  <a:latin typeface="+mj-lt"/>
                </a:rPr>
                <a:t>HTH</a:t>
              </a:r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6758051" y="4097636"/>
              <a:ext cx="532958" cy="144016"/>
              <a:chOff x="3149422" y="2390961"/>
              <a:chExt cx="532958" cy="130924"/>
            </a:xfrm>
          </p:grpSpPr>
          <p:cxnSp>
            <p:nvCxnSpPr>
              <p:cNvPr id="9" name="Łącznik prosty 85"/>
              <p:cNvCxnSpPr/>
              <p:nvPr/>
            </p:nvCxnSpPr>
            <p:spPr>
              <a:xfrm>
                <a:off x="3149422" y="2446217"/>
                <a:ext cx="460950" cy="4316"/>
              </a:xfrm>
              <a:prstGeom prst="line">
                <a:avLst/>
              </a:prstGeom>
              <a:ln>
                <a:solidFill>
                  <a:srgbClr val="00005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wal 86"/>
              <p:cNvSpPr/>
              <p:nvPr/>
            </p:nvSpPr>
            <p:spPr>
              <a:xfrm flipH="1">
                <a:off x="3538364" y="2390961"/>
                <a:ext cx="144016" cy="13092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5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1" name="Grupa 10"/>
          <p:cNvGrpSpPr/>
          <p:nvPr/>
        </p:nvGrpSpPr>
        <p:grpSpPr>
          <a:xfrm>
            <a:off x="6077114" y="3737698"/>
            <a:ext cx="2113271" cy="935487"/>
            <a:chOff x="4653123" y="3840591"/>
            <a:chExt cx="2113271" cy="1247314"/>
          </a:xfrm>
        </p:grpSpPr>
        <p:sp>
          <p:nvSpPr>
            <p:cNvPr id="12" name="Prostokąt zaokrąglony 2"/>
            <p:cNvSpPr/>
            <p:nvPr/>
          </p:nvSpPr>
          <p:spPr>
            <a:xfrm>
              <a:off x="5134022" y="3840591"/>
              <a:ext cx="1621510" cy="1247314"/>
            </a:xfrm>
            <a:prstGeom prst="roundRect">
              <a:avLst>
                <a:gd name="adj" fmla="val 5066"/>
              </a:avLst>
            </a:prstGeom>
            <a:solidFill>
              <a:srgbClr val="FFFFFF"/>
            </a:solidFill>
            <a:ln>
              <a:solidFill>
                <a:srgbClr val="0000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3" name="Tytuł 4"/>
            <p:cNvSpPr txBox="1">
              <a:spLocks/>
            </p:cNvSpPr>
            <p:nvPr/>
          </p:nvSpPr>
          <p:spPr>
            <a:xfrm>
              <a:off x="5110210" y="3879671"/>
              <a:ext cx="1656184" cy="1180807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2800" kern="1200">
                  <a:solidFill>
                    <a:srgbClr val="0066CC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algn="ctr"/>
              <a:r>
                <a:rPr lang="pl-PL" sz="1500" dirty="0">
                  <a:solidFill>
                    <a:srgbClr val="1F497D"/>
                  </a:solidFill>
                  <a:latin typeface="+mj-lt"/>
                </a:rPr>
                <a:t>ZABIEG</a:t>
              </a:r>
            </a:p>
            <a:p>
              <a:pPr algn="ctr"/>
              <a:r>
                <a:rPr lang="pl-PL" sz="1500" dirty="0">
                  <a:solidFill>
                    <a:srgbClr val="1F497D"/>
                  </a:solidFill>
                  <a:latin typeface="+mj-lt"/>
                </a:rPr>
                <a:t>CHIRURGICZNY</a:t>
              </a:r>
            </a:p>
          </p:txBody>
        </p:sp>
        <p:grpSp>
          <p:nvGrpSpPr>
            <p:cNvPr id="14" name="Grupa 13"/>
            <p:cNvGrpSpPr/>
            <p:nvPr/>
          </p:nvGrpSpPr>
          <p:grpSpPr>
            <a:xfrm>
              <a:off x="4653123" y="4104182"/>
              <a:ext cx="544294" cy="130924"/>
              <a:chOff x="3138086" y="2390961"/>
              <a:chExt cx="544294" cy="130924"/>
            </a:xfrm>
          </p:grpSpPr>
          <p:cxnSp>
            <p:nvCxnSpPr>
              <p:cNvPr id="15" name="Łącznik prosty 82"/>
              <p:cNvCxnSpPr/>
              <p:nvPr/>
            </p:nvCxnSpPr>
            <p:spPr>
              <a:xfrm>
                <a:off x="3138086" y="2446228"/>
                <a:ext cx="460950" cy="4316"/>
              </a:xfrm>
              <a:prstGeom prst="line">
                <a:avLst/>
              </a:prstGeom>
              <a:ln>
                <a:solidFill>
                  <a:srgbClr val="00005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wal 83"/>
              <p:cNvSpPr/>
              <p:nvPr/>
            </p:nvSpPr>
            <p:spPr>
              <a:xfrm flipH="1">
                <a:off x="3538364" y="2390961"/>
                <a:ext cx="144016" cy="13092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5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7" name="Grupa 16"/>
          <p:cNvGrpSpPr/>
          <p:nvPr/>
        </p:nvGrpSpPr>
        <p:grpSpPr>
          <a:xfrm>
            <a:off x="3995592" y="3737695"/>
            <a:ext cx="2124568" cy="935487"/>
            <a:chOff x="2571608" y="3840593"/>
            <a:chExt cx="2124568" cy="1247315"/>
          </a:xfrm>
        </p:grpSpPr>
        <p:sp>
          <p:nvSpPr>
            <p:cNvPr id="18" name="Prostokąt zaokrąglony 2"/>
            <p:cNvSpPr/>
            <p:nvPr/>
          </p:nvSpPr>
          <p:spPr>
            <a:xfrm>
              <a:off x="3042949" y="3840593"/>
              <a:ext cx="1621510" cy="1247315"/>
            </a:xfrm>
            <a:prstGeom prst="roundRect">
              <a:avLst>
                <a:gd name="adj" fmla="val 5066"/>
              </a:avLst>
            </a:prstGeom>
            <a:solidFill>
              <a:srgbClr val="FFFFFF"/>
            </a:solidFill>
            <a:ln>
              <a:solidFill>
                <a:srgbClr val="0000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500">
                <a:solidFill>
                  <a:srgbClr val="1F497D"/>
                </a:solidFill>
                <a:latin typeface="+mj-lt"/>
              </a:endParaRPr>
            </a:p>
          </p:txBody>
        </p:sp>
        <p:sp>
          <p:nvSpPr>
            <p:cNvPr id="19" name="Tytuł 4"/>
            <p:cNvSpPr txBox="1">
              <a:spLocks/>
            </p:cNvSpPr>
            <p:nvPr/>
          </p:nvSpPr>
          <p:spPr>
            <a:xfrm>
              <a:off x="3039992" y="3900664"/>
              <a:ext cx="1656184" cy="1128326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2800" kern="1200">
                  <a:solidFill>
                    <a:srgbClr val="0066CC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algn="ctr"/>
              <a:r>
                <a:rPr lang="pl-PL" sz="1500" dirty="0">
                  <a:solidFill>
                    <a:srgbClr val="1F497D"/>
                  </a:solidFill>
                  <a:latin typeface="+mj-lt"/>
                </a:rPr>
                <a:t>LECZENIE</a:t>
              </a:r>
            </a:p>
            <a:p>
              <a:pPr algn="ctr"/>
              <a:r>
                <a:rPr lang="pl-PL" sz="1500" dirty="0">
                  <a:solidFill>
                    <a:srgbClr val="1F497D"/>
                  </a:solidFill>
                  <a:latin typeface="+mj-lt"/>
                </a:rPr>
                <a:t>SYSTEMOWE</a:t>
              </a:r>
            </a:p>
            <a:p>
              <a:pPr algn="ctr"/>
              <a:r>
                <a:rPr lang="pl-PL" sz="1500" dirty="0">
                  <a:solidFill>
                    <a:srgbClr val="1F497D"/>
                  </a:solidFill>
                  <a:latin typeface="+mj-lt"/>
                </a:rPr>
                <a:t>PRZEDOPERACYJNE</a:t>
              </a:r>
            </a:p>
          </p:txBody>
        </p:sp>
        <p:grpSp>
          <p:nvGrpSpPr>
            <p:cNvPr id="20" name="Grupa 19"/>
            <p:cNvGrpSpPr/>
            <p:nvPr/>
          </p:nvGrpSpPr>
          <p:grpSpPr>
            <a:xfrm>
              <a:off x="2571608" y="4104182"/>
              <a:ext cx="544294" cy="130924"/>
              <a:chOff x="3138086" y="2390961"/>
              <a:chExt cx="544294" cy="130924"/>
            </a:xfrm>
          </p:grpSpPr>
          <p:cxnSp>
            <p:nvCxnSpPr>
              <p:cNvPr id="21" name="Łącznik prosty 52"/>
              <p:cNvCxnSpPr/>
              <p:nvPr/>
            </p:nvCxnSpPr>
            <p:spPr>
              <a:xfrm>
                <a:off x="3138086" y="2446228"/>
                <a:ext cx="460950" cy="4316"/>
              </a:xfrm>
              <a:prstGeom prst="line">
                <a:avLst/>
              </a:prstGeom>
              <a:ln>
                <a:solidFill>
                  <a:srgbClr val="00005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wal 53"/>
              <p:cNvSpPr/>
              <p:nvPr/>
            </p:nvSpPr>
            <p:spPr>
              <a:xfrm flipH="1">
                <a:off x="3538364" y="2390961"/>
                <a:ext cx="144016" cy="13092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5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500">
                  <a:solidFill>
                    <a:srgbClr val="1F497D"/>
                  </a:solidFill>
                  <a:latin typeface="+mj-lt"/>
                </a:endParaRPr>
              </a:p>
            </p:txBody>
          </p:sp>
        </p:grpSp>
      </p:grpSp>
      <p:grpSp>
        <p:nvGrpSpPr>
          <p:cNvPr id="23" name="Grupa 22"/>
          <p:cNvGrpSpPr/>
          <p:nvPr/>
        </p:nvGrpSpPr>
        <p:grpSpPr>
          <a:xfrm>
            <a:off x="3989237" y="2614793"/>
            <a:ext cx="4217808" cy="935487"/>
            <a:chOff x="2344853" y="1860560"/>
            <a:chExt cx="4217808" cy="1247315"/>
          </a:xfrm>
        </p:grpSpPr>
        <p:sp>
          <p:nvSpPr>
            <p:cNvPr id="24" name="Prostokąt zaokrąglony 2"/>
            <p:cNvSpPr/>
            <p:nvPr/>
          </p:nvSpPr>
          <p:spPr>
            <a:xfrm>
              <a:off x="4910978" y="1860560"/>
              <a:ext cx="1621510" cy="1247315"/>
            </a:xfrm>
            <a:prstGeom prst="roundRect">
              <a:avLst>
                <a:gd name="adj" fmla="val 5066"/>
              </a:avLst>
            </a:prstGeom>
            <a:noFill/>
            <a:ln>
              <a:solidFill>
                <a:srgbClr val="0000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5" name="Prostokąt zaokrąglony 2"/>
            <p:cNvSpPr/>
            <p:nvPr/>
          </p:nvSpPr>
          <p:spPr>
            <a:xfrm>
              <a:off x="2802045" y="1860560"/>
              <a:ext cx="1621510" cy="1247315"/>
            </a:xfrm>
            <a:prstGeom prst="roundRect">
              <a:avLst>
                <a:gd name="adj" fmla="val 5066"/>
              </a:avLst>
            </a:prstGeom>
            <a:noFill/>
            <a:ln>
              <a:solidFill>
                <a:srgbClr val="0000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6" name="Tytuł 4"/>
            <p:cNvSpPr txBox="1">
              <a:spLocks/>
            </p:cNvSpPr>
            <p:nvPr/>
          </p:nvSpPr>
          <p:spPr>
            <a:xfrm>
              <a:off x="4879593" y="2049397"/>
              <a:ext cx="1683068" cy="85923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2800" kern="1200">
                  <a:solidFill>
                    <a:srgbClr val="0066CC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algn="ctr"/>
              <a:r>
                <a:rPr lang="pl-PL" sz="1500" dirty="0">
                  <a:solidFill>
                    <a:srgbClr val="1F497D"/>
                  </a:solidFill>
                  <a:latin typeface="+mj-lt"/>
                </a:rPr>
                <a:t>LECZENIE SYSTEMOWE UZUPEŁNIAJĄCE</a:t>
              </a:r>
            </a:p>
          </p:txBody>
        </p:sp>
        <p:grpSp>
          <p:nvGrpSpPr>
            <p:cNvPr id="27" name="Grupa 26"/>
            <p:cNvGrpSpPr/>
            <p:nvPr/>
          </p:nvGrpSpPr>
          <p:grpSpPr>
            <a:xfrm>
              <a:off x="4424932" y="2739061"/>
              <a:ext cx="551813" cy="130924"/>
              <a:chOff x="6364932" y="2420888"/>
              <a:chExt cx="551813" cy="144016"/>
            </a:xfrm>
          </p:grpSpPr>
          <p:cxnSp>
            <p:nvCxnSpPr>
              <p:cNvPr id="32" name="Łącznik prosty 43"/>
              <p:cNvCxnSpPr/>
              <p:nvPr/>
            </p:nvCxnSpPr>
            <p:spPr>
              <a:xfrm>
                <a:off x="6364932" y="2486416"/>
                <a:ext cx="479805" cy="0"/>
              </a:xfrm>
              <a:prstGeom prst="line">
                <a:avLst/>
              </a:prstGeom>
              <a:ln>
                <a:solidFill>
                  <a:srgbClr val="00005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wal 44"/>
              <p:cNvSpPr/>
              <p:nvPr/>
            </p:nvSpPr>
            <p:spPr>
              <a:xfrm flipH="1">
                <a:off x="6772729" y="242088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5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" name="Tytuł 4"/>
            <p:cNvSpPr txBox="1">
              <a:spLocks/>
            </p:cNvSpPr>
            <p:nvPr/>
          </p:nvSpPr>
          <p:spPr>
            <a:xfrm>
              <a:off x="2778233" y="1899638"/>
              <a:ext cx="1656184" cy="1180807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2800" kern="1200">
                  <a:solidFill>
                    <a:srgbClr val="0066CC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algn="ctr"/>
              <a:r>
                <a:rPr lang="pl-PL" sz="1500" dirty="0">
                  <a:solidFill>
                    <a:srgbClr val="1F497D"/>
                  </a:solidFill>
                  <a:latin typeface="+mj-lt"/>
                </a:rPr>
                <a:t>ZABIEG CHIRURGICZNY</a:t>
              </a:r>
            </a:p>
          </p:txBody>
        </p:sp>
        <p:grpSp>
          <p:nvGrpSpPr>
            <p:cNvPr id="29" name="Grupa 28"/>
            <p:cNvGrpSpPr/>
            <p:nvPr/>
          </p:nvGrpSpPr>
          <p:grpSpPr>
            <a:xfrm>
              <a:off x="2344853" y="2739061"/>
              <a:ext cx="544294" cy="130924"/>
              <a:chOff x="3138086" y="2390961"/>
              <a:chExt cx="544294" cy="130924"/>
            </a:xfrm>
          </p:grpSpPr>
          <p:cxnSp>
            <p:nvCxnSpPr>
              <p:cNvPr id="30" name="Łącznik prosty 56"/>
              <p:cNvCxnSpPr/>
              <p:nvPr/>
            </p:nvCxnSpPr>
            <p:spPr>
              <a:xfrm>
                <a:off x="3138086" y="2446228"/>
                <a:ext cx="460950" cy="4316"/>
              </a:xfrm>
              <a:prstGeom prst="line">
                <a:avLst/>
              </a:prstGeom>
              <a:ln>
                <a:solidFill>
                  <a:srgbClr val="00005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wal 61"/>
              <p:cNvSpPr/>
              <p:nvPr/>
            </p:nvSpPr>
            <p:spPr>
              <a:xfrm flipH="1">
                <a:off x="3538364" y="2390961"/>
                <a:ext cx="144016" cy="13092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5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4" name="Owal 33"/>
          <p:cNvSpPr/>
          <p:nvPr/>
        </p:nvSpPr>
        <p:spPr>
          <a:xfrm>
            <a:off x="2179560" y="4077073"/>
            <a:ext cx="1296144" cy="972108"/>
          </a:xfrm>
          <a:prstGeom prst="ellipse">
            <a:avLst/>
          </a:prstGeom>
          <a:noFill/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5" name="Owal 63"/>
          <p:cNvSpPr/>
          <p:nvPr/>
        </p:nvSpPr>
        <p:spPr>
          <a:xfrm>
            <a:off x="2179560" y="4077073"/>
            <a:ext cx="1296144" cy="972108"/>
          </a:xfrm>
          <a:prstGeom prst="ellipse">
            <a:avLst/>
          </a:prstGeom>
          <a:noFill/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6" name="Prostokąt zaokrąglony 2"/>
          <p:cNvSpPr/>
          <p:nvPr/>
        </p:nvSpPr>
        <p:spPr>
          <a:xfrm>
            <a:off x="1934273" y="3006386"/>
            <a:ext cx="2037523" cy="1462625"/>
          </a:xfrm>
          <a:prstGeom prst="roundRect">
            <a:avLst>
              <a:gd name="adj" fmla="val 4112"/>
            </a:avLst>
          </a:prstGeom>
          <a:solidFill>
            <a:srgbClr val="FFFFFF"/>
          </a:solidFill>
          <a:ln>
            <a:solidFill>
              <a:srgbClr val="000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7" name="Tytuł 4"/>
          <p:cNvSpPr txBox="1">
            <a:spLocks/>
          </p:cNvSpPr>
          <p:nvPr/>
        </p:nvSpPr>
        <p:spPr>
          <a:xfrm>
            <a:off x="1934275" y="3074305"/>
            <a:ext cx="980548" cy="138539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kern="1200">
                <a:solidFill>
                  <a:srgbClr val="0066C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pl-PL" sz="1500" dirty="0">
                <a:solidFill>
                  <a:schemeClr val="tx2"/>
                </a:solidFill>
                <a:latin typeface="+mj-lt"/>
              </a:rPr>
              <a:t>badanie</a:t>
            </a:r>
          </a:p>
          <a:p>
            <a:pPr algn="ctr"/>
            <a:r>
              <a:rPr lang="pl-PL" sz="1500" dirty="0">
                <a:solidFill>
                  <a:schemeClr val="tx2"/>
                </a:solidFill>
                <a:latin typeface="+mj-lt"/>
              </a:rPr>
              <a:t>obrazowe</a:t>
            </a:r>
          </a:p>
        </p:txBody>
      </p:sp>
      <p:sp>
        <p:nvSpPr>
          <p:cNvPr id="38" name="Tytuł 4"/>
          <p:cNvSpPr txBox="1">
            <a:spLocks/>
          </p:cNvSpPr>
          <p:nvPr/>
        </p:nvSpPr>
        <p:spPr>
          <a:xfrm>
            <a:off x="2998275" y="3101172"/>
            <a:ext cx="950871" cy="1331669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kern="1200">
                <a:solidFill>
                  <a:srgbClr val="0066C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pl-PL" sz="1500" dirty="0">
              <a:solidFill>
                <a:srgbClr val="1F497D"/>
              </a:solidFill>
              <a:latin typeface="+mj-lt"/>
            </a:endParaRPr>
          </a:p>
          <a:p>
            <a:pPr algn="ctr"/>
            <a:r>
              <a:rPr lang="pl-PL" sz="1500" dirty="0">
                <a:solidFill>
                  <a:srgbClr val="1F497D"/>
                </a:solidFill>
                <a:latin typeface="+mj-lt"/>
              </a:rPr>
              <a:t>BIOPSJA</a:t>
            </a:r>
          </a:p>
          <a:p>
            <a:pPr algn="ctr"/>
            <a:endParaRPr lang="pl-PL" sz="1500" dirty="0">
              <a:solidFill>
                <a:srgbClr val="1F497D"/>
              </a:solidFill>
              <a:latin typeface="+mj-lt"/>
            </a:endParaRPr>
          </a:p>
          <a:p>
            <a:pPr algn="ctr"/>
            <a:r>
              <a:rPr lang="pl-PL" sz="1500" dirty="0">
                <a:solidFill>
                  <a:srgbClr val="1F497D"/>
                </a:solidFill>
                <a:latin typeface="+mj-lt"/>
              </a:rPr>
              <a:t>ER</a:t>
            </a:r>
          </a:p>
          <a:p>
            <a:pPr algn="ctr"/>
            <a:r>
              <a:rPr lang="pl-PL" sz="1500" dirty="0">
                <a:solidFill>
                  <a:srgbClr val="1F497D"/>
                </a:solidFill>
                <a:latin typeface="+mj-lt"/>
              </a:rPr>
              <a:t>PGR</a:t>
            </a:r>
          </a:p>
          <a:p>
            <a:pPr algn="ctr"/>
            <a:r>
              <a:rPr lang="pl-PL" sz="1500" dirty="0">
                <a:solidFill>
                  <a:srgbClr val="1F497D"/>
                </a:solidFill>
                <a:latin typeface="+mj-lt"/>
              </a:rPr>
              <a:t>HER2</a:t>
            </a:r>
          </a:p>
          <a:p>
            <a:pPr algn="ctr"/>
            <a:r>
              <a:rPr lang="pl-PL" sz="1500" dirty="0">
                <a:solidFill>
                  <a:srgbClr val="1F497D"/>
                </a:solidFill>
                <a:latin typeface="+mj-lt"/>
              </a:rPr>
              <a:t>Ki67</a:t>
            </a:r>
          </a:p>
          <a:p>
            <a:pPr algn="ctr"/>
            <a:endParaRPr lang="pl-PL" sz="1500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39" name="Tytuł 4"/>
          <p:cNvSpPr txBox="1">
            <a:spLocks/>
          </p:cNvSpPr>
          <p:nvPr/>
        </p:nvSpPr>
        <p:spPr>
          <a:xfrm>
            <a:off x="2710243" y="3529705"/>
            <a:ext cx="576064" cy="43204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kern="1200">
                <a:solidFill>
                  <a:srgbClr val="0066C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pl-PL" sz="2000" dirty="0">
                <a:solidFill>
                  <a:srgbClr val="1F497D"/>
                </a:solidFill>
                <a:latin typeface="+mj-lt"/>
              </a:rPr>
              <a:t>+</a:t>
            </a:r>
            <a:endParaRPr lang="pl-PL" sz="1600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40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8258161" y="5624751"/>
            <a:ext cx="2133600" cy="273844"/>
          </a:xfrm>
        </p:spPr>
        <p:txBody>
          <a:bodyPr/>
          <a:lstStyle/>
          <a:p>
            <a:endParaRPr lang="en-US" sz="11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2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TextBox 6"/>
          <p:cNvSpPr txBox="1"/>
          <p:nvPr/>
        </p:nvSpPr>
        <p:spPr>
          <a:xfrm>
            <a:off x="971549" y="1132810"/>
            <a:ext cx="10158413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l-PL" sz="4000" dirty="0">
                <a:solidFill>
                  <a:srgbClr val="FF3399"/>
                </a:solidFill>
              </a:rPr>
              <a:t>U  kogo  leczenie przedoperacyjne?</a:t>
            </a:r>
            <a:endParaRPr lang="en-US" sz="4000" dirty="0">
              <a:solidFill>
                <a:srgbClr val="FF3399"/>
              </a:solidFill>
            </a:endParaRPr>
          </a:p>
        </p:txBody>
      </p:sp>
      <p:sp>
        <p:nvSpPr>
          <p:cNvPr id="71" name="TextBox 6"/>
          <p:cNvSpPr txBox="1"/>
          <p:nvPr/>
        </p:nvSpPr>
        <p:spPr>
          <a:xfrm>
            <a:off x="7614385" y="2707928"/>
            <a:ext cx="2569936" cy="684000"/>
          </a:xfrm>
          <a:prstGeom prst="rect">
            <a:avLst/>
          </a:prstGeom>
          <a:solidFill>
            <a:srgbClr val="FF99FF"/>
          </a:solidFill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Chore na wczesnego raka piersi z gorzej rokującym podtypem biologicznym (TNBC / HER2+</a:t>
            </a:r>
          </a:p>
        </p:txBody>
      </p:sp>
      <p:sp>
        <p:nvSpPr>
          <p:cNvPr id="73" name="TextBox 6"/>
          <p:cNvSpPr txBox="1"/>
          <p:nvPr/>
        </p:nvSpPr>
        <p:spPr>
          <a:xfrm>
            <a:off x="4743311" y="2707929"/>
            <a:ext cx="2700000" cy="684000"/>
          </a:xfrm>
          <a:prstGeom prst="rect">
            <a:avLst/>
          </a:prstGeom>
          <a:solidFill>
            <a:srgbClr val="FF33CC"/>
          </a:solidFill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Chore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na wczesnego raka piersi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6" name="TextBox 6"/>
          <p:cNvSpPr txBox="1"/>
          <p:nvPr/>
        </p:nvSpPr>
        <p:spPr>
          <a:xfrm>
            <a:off x="1924544" y="2718077"/>
            <a:ext cx="2608386" cy="684000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Chore na raka piersi zaawansowanego miejscowo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7" name="Symbol zastępczy zawartości 2"/>
          <p:cNvSpPr txBox="1">
            <a:spLocks/>
          </p:cNvSpPr>
          <p:nvPr/>
        </p:nvSpPr>
        <p:spPr>
          <a:xfrm>
            <a:off x="1953846" y="3541847"/>
            <a:ext cx="2393463" cy="756084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marR="0" lvl="0" indent="-182558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5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Pierwotnie niekwalifikujące się </a:t>
            </a:r>
            <a:r>
              <a:rPr kumimoji="0" lang="pl-PL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leczenia chirurgicznego</a:t>
            </a:r>
          </a:p>
          <a:p>
            <a:pPr marL="182558" marR="0" lvl="0" indent="-182558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Leczenie indukcyjne</a:t>
            </a:r>
          </a:p>
        </p:txBody>
      </p:sp>
      <p:sp>
        <p:nvSpPr>
          <p:cNvPr id="78" name="Symbol zastępczy zawartości 2"/>
          <p:cNvSpPr txBox="1">
            <a:spLocks/>
          </p:cNvSpPr>
          <p:nvPr/>
        </p:nvSpPr>
        <p:spPr>
          <a:xfrm>
            <a:off x="4849790" y="3540065"/>
            <a:ext cx="2543455" cy="134626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marR="0" lvl="0" indent="-182558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500" b="0" i="0" u="none" strike="noStrike" kern="1200" cap="none" spc="0" normalizeH="0" baseline="0" noProof="0" dirty="0">
                <a:ln>
                  <a:noFill/>
                </a:ln>
                <a:solidFill>
                  <a:srgbClr val="2E67A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Potencjalnie możliwy zabieg operacyjny</a:t>
            </a:r>
          </a:p>
          <a:p>
            <a:pPr marL="182558" marR="0" lvl="0" indent="-182558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500" b="1" i="1" u="none" strike="noStrike" kern="1200" cap="none" spc="0" normalizeH="0" baseline="0" noProof="0" dirty="0">
                <a:ln>
                  <a:noFill/>
                </a:ln>
                <a:solidFill>
                  <a:srgbClr val="2E67A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Down </a:t>
            </a:r>
            <a:r>
              <a:rPr kumimoji="0" lang="pl-PL" sz="1500" b="1" i="1" u="none" strike="noStrike" kern="1200" cap="none" spc="0" normalizeH="0" baseline="0" noProof="0" dirty="0" err="1">
                <a:ln>
                  <a:noFill/>
                </a:ln>
                <a:solidFill>
                  <a:srgbClr val="2E67A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staging</a:t>
            </a:r>
            <a:r>
              <a:rPr kumimoji="0" lang="pl-PL" sz="1500" b="1" i="1" u="none" strike="noStrike" kern="1200" cap="none" spc="0" normalizeH="0" baseline="0" noProof="0" dirty="0">
                <a:ln>
                  <a:noFill/>
                </a:ln>
                <a:solidFill>
                  <a:srgbClr val="2E67A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1500" b="1" i="0" u="none" strike="noStrike" kern="1200" cap="none" spc="0" normalizeH="0" baseline="0" noProof="0" dirty="0">
                <a:ln>
                  <a:noFill/>
                </a:ln>
                <a:solidFill>
                  <a:srgbClr val="2E67A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celu wykonania zabiegu oszczędzającego BCT</a:t>
            </a:r>
          </a:p>
        </p:txBody>
      </p:sp>
      <p:sp>
        <p:nvSpPr>
          <p:cNvPr id="79" name="Symbol zastępczy zawartości 2"/>
          <p:cNvSpPr txBox="1">
            <a:spLocks/>
          </p:cNvSpPr>
          <p:nvPr/>
        </p:nvSpPr>
        <p:spPr>
          <a:xfrm>
            <a:off x="7647457" y="3538068"/>
            <a:ext cx="2543455" cy="648072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marR="0" lvl="0" indent="-182558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5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Potencjalnie możliwy zabieg operacyjny</a:t>
            </a:r>
          </a:p>
          <a:p>
            <a:pPr marL="182558" marR="0" lvl="0" indent="-182558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5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Możliwość poprawy rokowania-</a:t>
            </a:r>
            <a:r>
              <a:rPr kumimoji="0" lang="pl-P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pCR</a:t>
            </a:r>
            <a:endParaRPr kumimoji="0" lang="pl-PL" sz="1500" b="0" i="0" u="none" strike="noStrike" kern="1200" cap="none" spc="0" normalizeH="0" baseline="0" noProof="0" dirty="0">
              <a:ln>
                <a:noFill/>
              </a:ln>
              <a:solidFill>
                <a:srgbClr val="558E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Prostokąt zaokrąglony 2"/>
          <p:cNvSpPr/>
          <p:nvPr/>
        </p:nvSpPr>
        <p:spPr>
          <a:xfrm>
            <a:off x="1924544" y="3450242"/>
            <a:ext cx="2627923" cy="1436083"/>
          </a:xfrm>
          <a:prstGeom prst="roundRect">
            <a:avLst>
              <a:gd name="adj" fmla="val 5066"/>
            </a:avLst>
          </a:prstGeom>
          <a:noFill/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Prostokąt zaokrąglony 2"/>
          <p:cNvSpPr/>
          <p:nvPr/>
        </p:nvSpPr>
        <p:spPr>
          <a:xfrm>
            <a:off x="4743311" y="3450242"/>
            <a:ext cx="2692053" cy="1436083"/>
          </a:xfrm>
          <a:prstGeom prst="roundRect">
            <a:avLst>
              <a:gd name="adj" fmla="val 5066"/>
            </a:avLst>
          </a:prstGeom>
          <a:noFill/>
          <a:ln w="12700" cap="flat" cmpd="sng" algn="ctr">
            <a:solidFill>
              <a:srgbClr val="2E67AD"/>
            </a:solidFill>
            <a:prstDash val="solid"/>
            <a:miter lim="800000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Prostokąt zaokrąglony 2"/>
          <p:cNvSpPr/>
          <p:nvPr/>
        </p:nvSpPr>
        <p:spPr>
          <a:xfrm>
            <a:off x="7603273" y="3444388"/>
            <a:ext cx="2627923" cy="1441937"/>
          </a:xfrm>
          <a:prstGeom prst="roundRect">
            <a:avLst>
              <a:gd name="adj" fmla="val 5066"/>
            </a:avLst>
          </a:prstGeom>
          <a:noFill/>
          <a:ln w="12700" cap="flat" cmpd="sng" algn="ctr">
            <a:solidFill>
              <a:srgbClr val="558ED5"/>
            </a:solidFill>
            <a:prstDash val="solid"/>
            <a:miter lim="800000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26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 animBg="1"/>
      <p:bldP spid="76" grpId="0" animBg="1"/>
      <p:bldP spid="77" grpId="0"/>
      <p:bldP spid="78" grpId="0"/>
      <p:bldP spid="79" grpId="0"/>
      <p:bldP spid="80" grpId="0" animBg="1"/>
      <p:bldP spid="81" grpId="0" animBg="1"/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7250" y="1045369"/>
            <a:ext cx="10344150" cy="402431"/>
          </a:xfrm>
        </p:spPr>
        <p:txBody>
          <a:bodyPr lIns="121917" tIns="60958" rIns="121917" bIns="60958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rgbClr val="FF3399"/>
                </a:solidFill>
              </a:rPr>
              <a:t>pCR</a:t>
            </a:r>
            <a:r>
              <a:rPr lang="en-US" sz="3600" dirty="0">
                <a:solidFill>
                  <a:srgbClr val="FF3399"/>
                </a:solidFill>
              </a:rPr>
              <a:t> </a:t>
            </a:r>
            <a:r>
              <a:rPr lang="pl-PL" sz="3600" dirty="0">
                <a:solidFill>
                  <a:srgbClr val="FF3399"/>
                </a:solidFill>
              </a:rPr>
              <a:t>a odległe wyniki leczenia (metaanaliza </a:t>
            </a:r>
            <a:r>
              <a:rPr lang="en-US" sz="3600" dirty="0" err="1">
                <a:solidFill>
                  <a:srgbClr val="FF3399"/>
                </a:solidFill>
              </a:rPr>
              <a:t>CTNeoBC</a:t>
            </a:r>
            <a:r>
              <a:rPr lang="en-US" sz="3600" dirty="0">
                <a:solidFill>
                  <a:srgbClr val="FF3399"/>
                </a:solidFill>
              </a:rPr>
              <a:t>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165" y="2002646"/>
            <a:ext cx="4327921" cy="107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1795457" y="3448615"/>
            <a:ext cx="4343400" cy="1877696"/>
          </a:xfrm>
        </p:spPr>
        <p:txBody>
          <a:bodyPr lIns="121917" tIns="60958" rIns="121917" bIns="60958" anchor="t">
            <a:normAutofit/>
          </a:bodyPr>
          <a:lstStyle>
            <a:defPPr>
              <a:defRPr lang="pl-PL"/>
            </a:defPPr>
            <a:lvl1pPr marL="0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500">
                <a:latin typeface="+mj-lt"/>
              </a:rPr>
              <a:t>12 badań z randomizacją; około 12tys. chorych </a:t>
            </a:r>
          </a:p>
          <a:p>
            <a:r>
              <a:rPr lang="pl-PL" sz="1500">
                <a:latin typeface="+mj-lt"/>
              </a:rPr>
              <a:t>pCR	</a:t>
            </a:r>
          </a:p>
          <a:p>
            <a:r>
              <a:rPr lang="pl-PL" sz="1500">
                <a:latin typeface="+mj-lt"/>
              </a:rPr>
              <a:t>HER2+/ HR-	50%, </a:t>
            </a:r>
          </a:p>
          <a:p>
            <a:r>
              <a:rPr lang="pl-PL" sz="1500">
                <a:latin typeface="+mj-lt"/>
              </a:rPr>
              <a:t>TNBC		34%   </a:t>
            </a:r>
          </a:p>
          <a:p>
            <a:r>
              <a:rPr lang="pl-PL" sz="1500">
                <a:latin typeface="+mj-lt"/>
              </a:rPr>
              <a:t>HR+  G3		8%</a:t>
            </a:r>
          </a:p>
          <a:p>
            <a:endParaRPr lang="pl-PL" sz="1500">
              <a:latin typeface="+mj-lt"/>
            </a:endParaRPr>
          </a:p>
          <a:p>
            <a:r>
              <a:rPr lang="pl-PL" sz="1500">
                <a:latin typeface="+mj-lt"/>
              </a:rPr>
              <a:t>wyższy odsetek pCR typowy dla agresywnych guzów</a:t>
            </a:r>
            <a:endParaRPr lang="pl-PL" sz="1500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3" y="3448617"/>
            <a:ext cx="3848100" cy="193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86" y="2046744"/>
            <a:ext cx="2466975" cy="113587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59" y="2353236"/>
            <a:ext cx="1390651" cy="500779"/>
          </a:xfrm>
          <a:prstGeom prst="rect">
            <a:avLst/>
          </a:prstGeom>
        </p:spPr>
      </p:pic>
      <p:sp>
        <p:nvSpPr>
          <p:cNvPr id="10" name="Text Placeholder 13"/>
          <p:cNvSpPr txBox="1">
            <a:spLocks/>
          </p:cNvSpPr>
          <p:nvPr/>
        </p:nvSpPr>
        <p:spPr>
          <a:xfrm>
            <a:off x="1081089" y="6007112"/>
            <a:ext cx="3779912" cy="224811"/>
          </a:xfrm>
          <a:prstGeom prst="rect">
            <a:avLst/>
          </a:prstGeom>
        </p:spPr>
        <p:txBody>
          <a:bodyPr vert="horz" lIns="91438" tIns="45719" rIns="91438" bIns="45719" rtlCol="0" anchor="b">
            <a:noAutofit/>
          </a:bodyPr>
          <a:lstStyle>
            <a:lvl1pPr marL="284163" indent="-284163" algn="l" defTabSz="914400" rtl="0" eaLnBrk="1" latinLnBrk="0" hangingPunct="1">
              <a:spcBef>
                <a:spcPts val="900"/>
              </a:spcBef>
              <a:spcAft>
                <a:spcPts val="300"/>
              </a:spcAft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50" dirty="0" err="1">
                <a:solidFill>
                  <a:schemeClr val="tx1"/>
                </a:solidFill>
                <a:latin typeface="+mj-lt"/>
              </a:rPr>
              <a:t>Cortazar</a:t>
            </a:r>
            <a:r>
              <a:rPr lang="en-GB" sz="1050" dirty="0">
                <a:solidFill>
                  <a:schemeClr val="tx1"/>
                </a:solidFill>
                <a:latin typeface="+mj-lt"/>
              </a:rPr>
              <a:t> P </a:t>
            </a:r>
            <a:r>
              <a:rPr lang="en-GB" sz="1050" dirty="0" err="1">
                <a:solidFill>
                  <a:schemeClr val="tx1"/>
                </a:solidFill>
                <a:latin typeface="+mj-lt"/>
              </a:rPr>
              <a:t>i</a:t>
            </a:r>
            <a:r>
              <a:rPr lang="en-GB" sz="105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1050" dirty="0" err="1">
                <a:solidFill>
                  <a:schemeClr val="tx1"/>
                </a:solidFill>
                <a:latin typeface="+mj-lt"/>
              </a:rPr>
              <a:t>wsp</a:t>
            </a:r>
            <a:r>
              <a:rPr lang="en-GB" sz="1050" dirty="0">
                <a:solidFill>
                  <a:schemeClr val="tx1"/>
                </a:solidFill>
                <a:latin typeface="+mj-lt"/>
              </a:rPr>
              <a:t>. Lancet 2014</a:t>
            </a:r>
          </a:p>
        </p:txBody>
      </p:sp>
    </p:spTree>
    <p:extLst>
      <p:ext uri="{BB962C8B-B14F-4D97-AF65-F5344CB8AC3E}">
        <p14:creationId xmlns:p14="http://schemas.microsoft.com/office/powerpoint/2010/main" val="69749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23925" y="1131097"/>
            <a:ext cx="10248899" cy="402431"/>
          </a:xfrm>
          <a:prstGeom prst="rect">
            <a:avLst/>
          </a:prstGeom>
        </p:spPr>
        <p:txBody>
          <a:bodyPr vert="horz" lIns="68578" tIns="34290" rIns="68578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solidFill>
                  <a:srgbClr val="FF3399"/>
                </a:solidFill>
              </a:rPr>
              <a:t>pCR</a:t>
            </a:r>
            <a:r>
              <a:rPr lang="en-US" sz="3600" dirty="0">
                <a:solidFill>
                  <a:srgbClr val="FF3399"/>
                </a:solidFill>
              </a:rPr>
              <a:t> </a:t>
            </a:r>
            <a:r>
              <a:rPr lang="pl-PL" sz="3600" dirty="0">
                <a:solidFill>
                  <a:srgbClr val="FF3399"/>
                </a:solidFill>
              </a:rPr>
              <a:t>a odległe wyniki leczenia (metaanaliza </a:t>
            </a:r>
            <a:r>
              <a:rPr lang="en-US" sz="3600" dirty="0" err="1">
                <a:solidFill>
                  <a:srgbClr val="FF3399"/>
                </a:solidFill>
              </a:rPr>
              <a:t>CTNeoBC</a:t>
            </a:r>
            <a:r>
              <a:rPr lang="en-US" sz="3600" dirty="0">
                <a:solidFill>
                  <a:srgbClr val="FF3399"/>
                </a:solidFill>
              </a:rPr>
              <a:t>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03" y="2328869"/>
            <a:ext cx="4795109" cy="274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712" y="2328869"/>
            <a:ext cx="4668453" cy="268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13"/>
          <p:cNvSpPr txBox="1">
            <a:spLocks/>
          </p:cNvSpPr>
          <p:nvPr/>
        </p:nvSpPr>
        <p:spPr>
          <a:xfrm>
            <a:off x="1084603" y="5977349"/>
            <a:ext cx="3779912" cy="224811"/>
          </a:xfrm>
          <a:prstGeom prst="rect">
            <a:avLst/>
          </a:prstGeom>
        </p:spPr>
        <p:txBody>
          <a:bodyPr vert="horz" lIns="91438" tIns="45719" rIns="91438" bIns="45719" rtlCol="0" anchor="b">
            <a:noAutofit/>
          </a:bodyPr>
          <a:lstStyle>
            <a:lvl1pPr marL="284163" indent="-284163" algn="l" defTabSz="914400" rtl="0" eaLnBrk="1" latinLnBrk="0" hangingPunct="1">
              <a:spcBef>
                <a:spcPts val="900"/>
              </a:spcBef>
              <a:spcAft>
                <a:spcPts val="300"/>
              </a:spcAft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50" dirty="0" err="1">
                <a:solidFill>
                  <a:schemeClr val="tx1"/>
                </a:solidFill>
                <a:latin typeface="+mj-lt"/>
              </a:rPr>
              <a:t>Cortazar</a:t>
            </a:r>
            <a:r>
              <a:rPr lang="en-GB" sz="1050" dirty="0">
                <a:solidFill>
                  <a:schemeClr val="tx1"/>
                </a:solidFill>
                <a:latin typeface="+mj-lt"/>
              </a:rPr>
              <a:t> P </a:t>
            </a:r>
            <a:r>
              <a:rPr lang="en-GB" sz="1050" dirty="0" err="1">
                <a:solidFill>
                  <a:schemeClr val="tx1"/>
                </a:solidFill>
                <a:latin typeface="+mj-lt"/>
              </a:rPr>
              <a:t>i</a:t>
            </a:r>
            <a:r>
              <a:rPr lang="en-GB" sz="105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1050" dirty="0" err="1">
                <a:solidFill>
                  <a:schemeClr val="tx1"/>
                </a:solidFill>
                <a:latin typeface="+mj-lt"/>
              </a:rPr>
              <a:t>wsp</a:t>
            </a:r>
            <a:r>
              <a:rPr lang="en-GB" sz="1050" dirty="0">
                <a:solidFill>
                  <a:schemeClr val="tx1"/>
                </a:solidFill>
                <a:latin typeface="+mj-lt"/>
              </a:rPr>
              <a:t>. Lancet 2014</a:t>
            </a:r>
          </a:p>
        </p:txBody>
      </p:sp>
    </p:spTree>
    <p:extLst>
      <p:ext uri="{BB962C8B-B14F-4D97-AF65-F5344CB8AC3E}">
        <p14:creationId xmlns:p14="http://schemas.microsoft.com/office/powerpoint/2010/main" val="1945634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939922" y="940963"/>
            <a:ext cx="10204328" cy="443175"/>
          </a:xfrm>
        </p:spPr>
        <p:txBody>
          <a:bodyPr lIns="121917" tIns="60958" rIns="121917" bIns="60958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rgbClr val="FF33CC"/>
                </a:solidFill>
              </a:rPr>
              <a:t>Optymalizacja leczenia – wyższy odsetek </a:t>
            </a:r>
            <a:r>
              <a:rPr lang="pl-PL" sz="4000" dirty="0" err="1">
                <a:solidFill>
                  <a:srgbClr val="FF33CC"/>
                </a:solidFill>
              </a:rPr>
              <a:t>pCR</a:t>
            </a:r>
            <a:endParaRPr lang="pl-PL" sz="4000" dirty="0">
              <a:solidFill>
                <a:srgbClr val="FF33CC"/>
              </a:solidFill>
            </a:endParaRPr>
          </a:p>
        </p:txBody>
      </p:sp>
      <p:pic>
        <p:nvPicPr>
          <p:cNvPr id="9" name="Symbol zastępczy zawartośc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68" y="1941866"/>
            <a:ext cx="6432037" cy="3148095"/>
          </a:xfrm>
          <a:prstGeom prst="rect">
            <a:avLst/>
          </a:prstGeom>
          <a:noFill/>
        </p:spPr>
      </p:pic>
      <p:sp>
        <p:nvSpPr>
          <p:cNvPr id="10" name="PoleTekstowe 6"/>
          <p:cNvSpPr txBox="1">
            <a:spLocks noChangeArrowheads="1"/>
          </p:cNvSpPr>
          <p:nvPr/>
        </p:nvSpPr>
        <p:spPr bwMode="auto">
          <a:xfrm>
            <a:off x="5877439" y="4799436"/>
            <a:ext cx="80021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pCR</a:t>
            </a:r>
            <a:r>
              <a:rPr kumimoji="0" lang="pl-PL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t> (%)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939922" y="5846053"/>
            <a:ext cx="8782051" cy="4001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1. </a:t>
            </a:r>
            <a:r>
              <a:rPr kumimoji="0" lang="pl-PL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Rastogi</a:t>
            </a:r>
            <a:r>
              <a:rPr kumimoji="0" lang="pl-P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P i </a:t>
            </a:r>
            <a:r>
              <a:rPr kumimoji="0" lang="pl-PL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wsp</a:t>
            </a:r>
            <a:r>
              <a:rPr kumimoji="0" lang="pl-P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J </a:t>
            </a:r>
            <a:r>
              <a:rPr kumimoji="0" lang="pl-PL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Clin</a:t>
            </a:r>
            <a:r>
              <a:rPr kumimoji="0" lang="pl-P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pl-PL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Oncol</a:t>
            </a:r>
            <a:r>
              <a:rPr kumimoji="0" lang="pl-P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2008;26:778-785; 2. Gianni L i </a:t>
            </a:r>
            <a:r>
              <a:rPr kumimoji="0" lang="pl-PL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wsp</a:t>
            </a:r>
            <a:r>
              <a:rPr kumimoji="0" lang="pl-P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Lancet 2010; 375:377–84; 3. </a:t>
            </a:r>
            <a:r>
              <a:rPr kumimoji="0" lang="pl-PL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Untch</a:t>
            </a:r>
            <a:r>
              <a:rPr kumimoji="0" lang="pl-P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M i </a:t>
            </a:r>
            <a:r>
              <a:rPr kumimoji="0" lang="pl-PL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wsp</a:t>
            </a:r>
            <a:r>
              <a:rPr kumimoji="0" lang="pl-P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J </a:t>
            </a:r>
            <a:r>
              <a:rPr kumimoji="0" lang="pl-PL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Clin</a:t>
            </a:r>
            <a:r>
              <a:rPr kumimoji="0" lang="pl-P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pl-PL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Oncol</a:t>
            </a:r>
            <a:r>
              <a:rPr kumimoji="0" lang="pl-P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2010;28:2024-2031; </a:t>
            </a:r>
            <a:br>
              <a:rPr kumimoji="0" lang="pl-P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l-P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4. </a:t>
            </a:r>
            <a:r>
              <a:rPr kumimoji="0" lang="pl-PL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Ismael</a:t>
            </a:r>
            <a:r>
              <a:rPr kumimoji="0" lang="pl-P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G i </a:t>
            </a:r>
            <a:r>
              <a:rPr kumimoji="0" lang="pl-PL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wsp</a:t>
            </a:r>
            <a:r>
              <a:rPr kumimoji="0" lang="pl-P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Lancet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Oncol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2012;13:869–78</a:t>
            </a:r>
            <a:r>
              <a:rPr kumimoji="0" lang="pl-P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; 5. Gianni L i </a:t>
            </a:r>
            <a:r>
              <a:rPr kumimoji="0" lang="pl-PL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wsp</a:t>
            </a:r>
            <a:r>
              <a:rPr kumimoji="0" lang="pl-P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Lancet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Oncol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2012;</a:t>
            </a:r>
            <a:r>
              <a:rPr kumimoji="0" lang="pl-P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3:25–32</a:t>
            </a:r>
            <a:endParaRPr kumimoji="0" lang="pl-PL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Rounded Rectangle 6"/>
          <p:cNvSpPr/>
          <p:nvPr/>
        </p:nvSpPr>
        <p:spPr>
          <a:xfrm rot="20414452">
            <a:off x="1527667" y="3176150"/>
            <a:ext cx="8601239" cy="1025319"/>
          </a:xfrm>
          <a:prstGeom prst="roundRect">
            <a:avLst/>
          </a:prstGeom>
          <a:solidFill>
            <a:srgbClr val="FF00FF"/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lIns="91438" tIns="45719" rIns="91438" bIns="4571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rebuchet MS"/>
              </a:rPr>
              <a:t>Rejestracja EMA 2011 r.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rebuchet MS"/>
              </a:rPr>
              <a:t>T w przedoperacyjnym leczeniu chorych na miejscowo zaawansowanego (w tym zapalnego)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rebuchet MS"/>
              </a:rPr>
              <a:t>i wczesnego raka piersi (guza &gt;2 cm) </a:t>
            </a:r>
          </a:p>
        </p:txBody>
      </p:sp>
    </p:spTree>
    <p:extLst>
      <p:ext uri="{BB962C8B-B14F-4D97-AF65-F5344CB8AC3E}">
        <p14:creationId xmlns:p14="http://schemas.microsoft.com/office/powerpoint/2010/main" val="192563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932368" y="831398"/>
            <a:ext cx="10197595" cy="563563"/>
          </a:xfrm>
        </p:spPr>
        <p:txBody>
          <a:bodyPr lIns="121917" tIns="60958" rIns="121917" bIns="60958"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solidFill>
                  <a:srgbClr val="FF3399"/>
                </a:solidFill>
              </a:rPr>
              <a:t>Potrójnie ujemny rak piersi - częstsze przerzuty odległe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227547"/>
              </p:ext>
            </p:extLst>
          </p:nvPr>
        </p:nvGraphicFramePr>
        <p:xfrm>
          <a:off x="932368" y="1396800"/>
          <a:ext cx="8558052" cy="4064399"/>
        </p:xfrm>
        <a:graphic>
          <a:graphicData uri="http://schemas.openxmlformats.org/drawingml/2006/table">
            <a:tbl>
              <a:tblPr/>
              <a:tblGrid>
                <a:gridCol w="26102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75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51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75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75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72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1509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758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05004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Hazard względny (HR) w grupie chorych na potrójnie ujemnego raka piersi  (TNBC) w  porównaniu do </a:t>
                      </a:r>
                      <a:r>
                        <a:rPr lang="pl-PL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chorych na inny podtyp biologiczny raka piersi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784" marR="9732" marT="9732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8897">
                <a:tc>
                  <a:txBody>
                    <a:bodyPr/>
                    <a:lstStyle/>
                    <a:p>
                      <a:pPr marL="547688" lvl="1" indent="-457200"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Punkty</a:t>
                      </a:r>
                      <a:r>
                        <a:rPr lang="pl-PL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końcowe 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nieskorygowany</a:t>
                      </a:r>
                    </a:p>
                  </a:txBody>
                  <a:tcPr marL="9732" marR="9732" marT="9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skorygowany</a:t>
                      </a:r>
                    </a:p>
                  </a:txBody>
                  <a:tcPr marL="9732" marR="9732" marT="9732" marB="0" anchor="ctr">
                    <a:lnL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2549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732" marR="9732" marT="9732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HR (95% CI)</a:t>
                      </a:r>
                    </a:p>
                  </a:txBody>
                  <a:tcPr marL="9732" marR="9732" marT="9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732" marR="9732" marT="9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wartość</a:t>
                      </a:r>
                      <a:r>
                        <a:rPr lang="pl-PL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HR (95% CI)</a:t>
                      </a:r>
                    </a:p>
                  </a:txBody>
                  <a:tcPr marL="9732" marR="9732" marT="9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732" marR="9732" marT="9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wartość</a:t>
                      </a:r>
                      <a:r>
                        <a:rPr lang="pl-PL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ctr">
                    <a:lnL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marL="0" indent="90488"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Ryzyko</a:t>
                      </a:r>
                      <a:r>
                        <a:rPr lang="pl-PL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miejscowej wznowy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3444">
                <a:tc>
                  <a:txBody>
                    <a:bodyPr/>
                    <a:lstStyle/>
                    <a:p>
                      <a:pPr marL="0" indent="90488"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Cały okres obserwacji </a:t>
                      </a:r>
                    </a:p>
                  </a:txBody>
                  <a:tcPr marL="116784" marR="9732" marT="9732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 (0,7-1,7)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0,60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 (0,5-1,3)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3444">
                <a:tc>
                  <a:txBody>
                    <a:bodyPr/>
                    <a:lstStyle/>
                    <a:p>
                      <a:pPr marL="0" indent="90488"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do</a:t>
                      </a:r>
                      <a:r>
                        <a:rPr lang="pl-PL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lat</a:t>
                      </a:r>
                      <a:r>
                        <a:rPr lang="pl-PL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obserwacji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784" marR="9732" marT="9732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 (1,0-2,5)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 (0,6-1,7)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0,98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3444">
                <a:tc>
                  <a:txBody>
                    <a:bodyPr/>
                    <a:lstStyle/>
                    <a:p>
                      <a:pPr marL="0" indent="90488"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</a:t>
                      </a:r>
                      <a:r>
                        <a:rPr lang="pl-PL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latu</a:t>
                      </a:r>
                      <a:r>
                        <a:rPr lang="pl-PL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do końca obserwacji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784" marR="9732" marT="9732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 (0,1-1,3)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 (0,1-1,1)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3444">
                <a:tc>
                  <a:txBody>
                    <a:bodyPr/>
                    <a:lstStyle/>
                    <a:p>
                      <a:pPr marL="0" indent="90488"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Ryzyko </a:t>
                      </a:r>
                      <a:r>
                        <a:rPr lang="pl-PL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nawrotu odległego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3444">
                <a:tc>
                  <a:txBody>
                    <a:bodyPr/>
                    <a:lstStyle/>
                    <a:p>
                      <a:pPr marL="0" indent="90488"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Cały okres obserwacji </a:t>
                      </a:r>
                    </a:p>
                  </a:txBody>
                  <a:tcPr marL="116784" marR="9732" marT="9732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 (1,4-2,5)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&lt;0,0001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 (0,9-1,5)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3444">
                <a:tc>
                  <a:txBody>
                    <a:bodyPr/>
                    <a:lstStyle/>
                    <a:p>
                      <a:pPr marL="0" indent="90488"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do</a:t>
                      </a:r>
                      <a:r>
                        <a:rPr lang="pl-PL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lat</a:t>
                      </a:r>
                      <a:r>
                        <a:rPr lang="pl-PL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obserwacji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784" marR="9732" marT="9732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 (2,0-3,5)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&lt;0,0001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 (1,1-2,0)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3444">
                <a:tc>
                  <a:txBody>
                    <a:bodyPr/>
                    <a:lstStyle/>
                    <a:p>
                      <a:pPr marL="0" indent="90488"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</a:t>
                      </a:r>
                      <a:r>
                        <a:rPr lang="pl-PL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latu</a:t>
                      </a:r>
                      <a:r>
                        <a:rPr lang="pl-PL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do końca obserwacji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784" marR="9732" marT="9732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 (0,2-1,1)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 (0,1-0,8)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3444">
                <a:tc>
                  <a:txBody>
                    <a:bodyPr/>
                    <a:lstStyle/>
                    <a:p>
                      <a:pPr marL="0" indent="90488"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Ryzyko</a:t>
                      </a:r>
                      <a:r>
                        <a:rPr lang="pl-PL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zgonu</a:t>
                      </a:r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3444">
                <a:tc>
                  <a:txBody>
                    <a:bodyPr/>
                    <a:lstStyle/>
                    <a:p>
                      <a:pPr marL="0" indent="90488"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Cały okres obserwacji </a:t>
                      </a:r>
                    </a:p>
                  </a:txBody>
                  <a:tcPr marL="116784" marR="9732" marT="9732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 (1,3-2,2)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&lt;0,0001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 (1,0-1,6)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3444">
                <a:tc>
                  <a:txBody>
                    <a:bodyPr/>
                    <a:lstStyle/>
                    <a:p>
                      <a:pPr marL="0" indent="90488"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do</a:t>
                      </a:r>
                      <a:r>
                        <a:rPr lang="pl-PL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lat</a:t>
                      </a:r>
                      <a:r>
                        <a:rPr lang="pl-PL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obserwacji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784" marR="9732" marT="9732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 (1,9-3,6)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&lt;0,0001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 (1,3-2,4)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0,0007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3444">
                <a:tc>
                  <a:txBody>
                    <a:bodyPr/>
                    <a:lstStyle/>
                    <a:p>
                      <a:pPr marL="0" indent="90488"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</a:t>
                      </a:r>
                      <a:r>
                        <a:rPr lang="pl-PL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latu</a:t>
                      </a:r>
                      <a:r>
                        <a:rPr lang="pl-PL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do końca obserwacji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784" marR="9732" marT="9732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 (0,6-1,5)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&lt;0,8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 (0,5-1,2)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0,22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3444">
                <a:tc>
                  <a:txBody>
                    <a:bodyPr/>
                    <a:lstStyle/>
                    <a:p>
                      <a:pPr marL="0" indent="90488"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Zgon z powodu raka piersi</a:t>
                      </a:r>
                    </a:p>
                  </a:txBody>
                  <a:tcPr marL="9732" marR="9732" marT="9732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3444">
                <a:tc>
                  <a:txBody>
                    <a:bodyPr/>
                    <a:lstStyle/>
                    <a:p>
                      <a:pPr marL="0" indent="90488"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Cały okres obserwacji </a:t>
                      </a:r>
                    </a:p>
                  </a:txBody>
                  <a:tcPr marL="116784" marR="9732" marT="9732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 (1,6-2,8)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&lt;0,0001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 (1,0-1,7)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94509">
                <a:tc>
                  <a:txBody>
                    <a:bodyPr/>
                    <a:lstStyle/>
                    <a:p>
                      <a:pPr marL="0" indent="90488"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do</a:t>
                      </a:r>
                      <a:r>
                        <a:rPr lang="pl-PL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lat</a:t>
                      </a:r>
                      <a:r>
                        <a:rPr lang="pl-PL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obserwacji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784" marR="9732" marT="9732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 (2,3-4,5)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&lt;0,0001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 (1,3-2,6)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0,0005</a:t>
                      </a:r>
                    </a:p>
                  </a:txBody>
                  <a:tcPr marL="9732" marR="9732" marT="9732" marB="0" anchor="b">
                    <a:lnL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47143">
                <a:tc>
                  <a:txBody>
                    <a:bodyPr/>
                    <a:lstStyle/>
                    <a:p>
                      <a:pPr marL="0" indent="90488"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</a:t>
                      </a:r>
                      <a:r>
                        <a:rPr lang="pl-PL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latu</a:t>
                      </a:r>
                      <a:r>
                        <a:rPr lang="pl-PL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do końca obserwacji 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6784" marR="9732" marT="9732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 (0,6-1,7)</a:t>
                      </a:r>
                    </a:p>
                  </a:txBody>
                  <a:tcPr marL="9732" marR="9732" marT="97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9732" marR="9732" marT="97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 (0,4-1,1)</a:t>
                      </a:r>
                    </a:p>
                  </a:txBody>
                  <a:tcPr marL="9732" marR="9732" marT="97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32" marR="9732" marT="97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732" marR="9732" marT="9732" marB="0">
                    <a:lnL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1" name="Prostokąt zaokrąglony 2"/>
          <p:cNvSpPr/>
          <p:nvPr/>
        </p:nvSpPr>
        <p:spPr>
          <a:xfrm>
            <a:off x="5626099" y="3859301"/>
            <a:ext cx="644511" cy="2138901"/>
          </a:xfrm>
          <a:prstGeom prst="roundRect">
            <a:avLst>
              <a:gd name="adj" fmla="val 5066"/>
            </a:avLst>
          </a:prstGeom>
          <a:noFill/>
          <a:ln>
            <a:solidFill>
              <a:srgbClr val="074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l-PL"/>
          </a:p>
        </p:txBody>
      </p:sp>
      <p:cxnSp>
        <p:nvCxnSpPr>
          <p:cNvPr id="12" name="Łącznik prostoliniowy 8"/>
          <p:cNvCxnSpPr/>
          <p:nvPr/>
        </p:nvCxnSpPr>
        <p:spPr>
          <a:xfrm>
            <a:off x="1076323" y="3984087"/>
            <a:ext cx="2632544" cy="0"/>
          </a:xfrm>
          <a:prstGeom prst="line">
            <a:avLst/>
          </a:prstGeom>
          <a:ln w="19050">
            <a:solidFill>
              <a:srgbClr val="094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0"/>
          <p:cNvCxnSpPr/>
          <p:nvPr/>
        </p:nvCxnSpPr>
        <p:spPr>
          <a:xfrm>
            <a:off x="1076323" y="4716932"/>
            <a:ext cx="2632544" cy="0"/>
          </a:xfrm>
          <a:prstGeom prst="line">
            <a:avLst/>
          </a:prstGeom>
          <a:ln w="19050">
            <a:solidFill>
              <a:srgbClr val="094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oliniowy 11"/>
          <p:cNvCxnSpPr/>
          <p:nvPr/>
        </p:nvCxnSpPr>
        <p:spPr>
          <a:xfrm>
            <a:off x="1076323" y="5449778"/>
            <a:ext cx="2632544" cy="0"/>
          </a:xfrm>
          <a:prstGeom prst="line">
            <a:avLst/>
          </a:prstGeom>
          <a:ln w="19050">
            <a:solidFill>
              <a:srgbClr val="094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zaokrąglony 2"/>
          <p:cNvSpPr/>
          <p:nvPr/>
        </p:nvSpPr>
        <p:spPr>
          <a:xfrm>
            <a:off x="932368" y="5717652"/>
            <a:ext cx="8085576" cy="563558"/>
          </a:xfrm>
          <a:prstGeom prst="roundRect">
            <a:avLst>
              <a:gd name="adj" fmla="val 10145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704329" y="5786013"/>
            <a:ext cx="8313615" cy="3847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pl-PL" dirty="0"/>
              <a:t>Większość nawrotów po pierwotnym zabiegu w ciągu pierwszych 3 lat </a:t>
            </a:r>
            <a:endParaRPr lang="en-US" dirty="0"/>
          </a:p>
        </p:txBody>
      </p:sp>
      <p:sp>
        <p:nvSpPr>
          <p:cNvPr id="19" name="Text Placeholder 13"/>
          <p:cNvSpPr txBox="1">
            <a:spLocks/>
          </p:cNvSpPr>
          <p:nvPr/>
        </p:nvSpPr>
        <p:spPr>
          <a:xfrm>
            <a:off x="1076323" y="6239093"/>
            <a:ext cx="3338512" cy="392276"/>
          </a:xfrm>
          <a:prstGeom prst="rect">
            <a:avLst/>
          </a:prstGeom>
        </p:spPr>
        <p:txBody>
          <a:bodyPr vert="horz" lIns="91438" tIns="45719" rIns="91438" bIns="45719" rtlCol="0" anchor="b">
            <a:noAutofit/>
          </a:bodyPr>
          <a:lstStyle>
            <a:lvl1pPr marL="284163" indent="-284163" algn="l" defTabSz="914400" rtl="0" eaLnBrk="1" latinLnBrk="0" hangingPunct="1">
              <a:spcBef>
                <a:spcPts val="900"/>
              </a:spcBef>
              <a:spcAft>
                <a:spcPts val="300"/>
              </a:spcAft>
              <a:buFont typeface="Arial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50" dirty="0">
                <a:solidFill>
                  <a:schemeClr val="tx1"/>
                </a:solidFill>
                <a:latin typeface="+mn-lt"/>
              </a:rPr>
              <a:t>Rebecca Dent </a:t>
            </a:r>
            <a:r>
              <a:rPr lang="pl-PL" sz="1050" dirty="0">
                <a:solidFill>
                  <a:schemeClr val="tx1"/>
                </a:solidFill>
                <a:latin typeface="+mn-lt"/>
              </a:rPr>
              <a:t>i </a:t>
            </a:r>
            <a:r>
              <a:rPr lang="pl-PL" sz="1050" dirty="0" err="1">
                <a:solidFill>
                  <a:schemeClr val="tx1"/>
                </a:solidFill>
                <a:latin typeface="+mn-lt"/>
              </a:rPr>
              <a:t>wsp</a:t>
            </a:r>
            <a:r>
              <a:rPr lang="en-GB" sz="1050" dirty="0">
                <a:solidFill>
                  <a:schemeClr val="tx1"/>
                </a:solidFill>
                <a:latin typeface="+mn-lt"/>
              </a:rPr>
              <a:t>. CCR 2007;13(15):4429</a:t>
            </a:r>
          </a:p>
        </p:txBody>
      </p:sp>
    </p:spTree>
    <p:extLst>
      <p:ext uri="{BB962C8B-B14F-4D97-AF65-F5344CB8AC3E}">
        <p14:creationId xmlns:p14="http://schemas.microsoft.com/office/powerpoint/2010/main" val="427453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1390</Words>
  <Application>Microsoft Office PowerPoint</Application>
  <PresentationFormat>Niestandardowy</PresentationFormat>
  <Paragraphs>357</Paragraphs>
  <Slides>28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3</vt:i4>
      </vt:variant>
      <vt:variant>
        <vt:lpstr>Tytuły slajdów</vt:lpstr>
      </vt:variant>
      <vt:variant>
        <vt:i4>28</vt:i4>
      </vt:variant>
    </vt:vector>
  </HeadingPairs>
  <TitlesOfParts>
    <vt:vector size="32" baseType="lpstr">
      <vt:lpstr>1_Motyw pakietu Office</vt:lpstr>
      <vt:lpstr>Chart</vt:lpstr>
      <vt:lpstr>Document</vt:lpstr>
      <vt:lpstr>Dokument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Poradnictwo genetyczne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U kogo bardziej agresywna chirurgia ?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Karolina Głogowska</dc:creator>
  <cp:lastModifiedBy>Kogut</cp:lastModifiedBy>
  <cp:revision>65</cp:revision>
  <dcterms:created xsi:type="dcterms:W3CDTF">2018-10-07T18:52:41Z</dcterms:created>
  <dcterms:modified xsi:type="dcterms:W3CDTF">2021-06-22T07:10:04Z</dcterms:modified>
</cp:coreProperties>
</file>