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7" d="100"/>
          <a:sy n="77" d="100"/>
        </p:scale>
        <p:origin x="112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2EE7C-434F-4509-B1A2-EB0D94245DD0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784BC-5960-4339-A301-127FCBF971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43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7892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6939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0771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79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5251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7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127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80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248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933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883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76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382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856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95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32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131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90771-D78A-4773-8185-89D05493AC87}" type="datetimeFigureOut">
              <a:rPr lang="pl-PL" smtClean="0"/>
              <a:t>2021-03-04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6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3539B9C8-90E8-41AF-B35E-63EE09ED9D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Antykoncepcja  w trakcie leczenia raka piersi i po jego zakończeniu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F5C06B2-9E57-44B2-A17D-8CBE89990D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n med. Bogumiła Czartoryska-Arłukowicz</a:t>
            </a:r>
          </a:p>
          <a:p>
            <a:r>
              <a:rPr lang="pl-PL" dirty="0"/>
              <a:t>BCU Białostockie Centrum Onkologii</a:t>
            </a:r>
          </a:p>
        </p:txBody>
      </p:sp>
    </p:spTree>
    <p:extLst>
      <p:ext uri="{BB962C8B-B14F-4D97-AF65-F5344CB8AC3E}">
        <p14:creationId xmlns:p14="http://schemas.microsoft.com/office/powerpoint/2010/main" val="169291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Rak piersi - Fakty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Najczęściej występuje w grupie kobiet po 50 roku  życia (ponad 80%)</a:t>
            </a:r>
          </a:p>
          <a:p>
            <a:r>
              <a:rPr lang="pl-PL" sz="2400" dirty="0"/>
              <a:t>W ostatnich latach wzrost </a:t>
            </a:r>
            <a:r>
              <a:rPr lang="pl-PL" sz="2400" dirty="0" err="1"/>
              <a:t>zachorowań</a:t>
            </a:r>
            <a:r>
              <a:rPr lang="pl-PL" sz="2400" dirty="0"/>
              <a:t> w grupie wiekowej  20-49 lat – ok.10%</a:t>
            </a:r>
          </a:p>
          <a:p>
            <a:r>
              <a:rPr lang="pl-PL" sz="2400" dirty="0"/>
              <a:t>70% wszystkich raków piersi to nowotwory </a:t>
            </a:r>
            <a:r>
              <a:rPr lang="pl-PL" sz="2400" dirty="0" err="1"/>
              <a:t>hormonozależne</a:t>
            </a:r>
            <a:r>
              <a:rPr lang="pl-PL" sz="2400" dirty="0"/>
              <a:t>    ( ER+/PGR+), w grupie poniżej 45 roku życia tylko  40%</a:t>
            </a:r>
          </a:p>
          <a:p>
            <a:r>
              <a:rPr lang="pl-PL" sz="2400" dirty="0"/>
              <a:t>Estrogeny są  uznanym czynnikiem </a:t>
            </a:r>
            <a:r>
              <a:rPr lang="pl-PL" sz="2400" dirty="0" err="1"/>
              <a:t>mitogennym</a:t>
            </a:r>
            <a:r>
              <a:rPr lang="pl-PL" sz="2400" dirty="0"/>
              <a:t> w stosunku do komórek nabłonkowych piersi </a:t>
            </a:r>
          </a:p>
          <a:p>
            <a:r>
              <a:rPr lang="pl-PL" sz="2400" dirty="0"/>
              <a:t>Leczenie zmniejszające poziom estrogenów jest podstawową metodą  w rakach  HR+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271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antykoncepcji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1.Naturalne</a:t>
            </a:r>
          </a:p>
          <a:p>
            <a:r>
              <a:rPr lang="pl-PL" dirty="0"/>
              <a:t>abstynencja </a:t>
            </a:r>
          </a:p>
          <a:p>
            <a:r>
              <a:rPr lang="pl-PL" dirty="0"/>
              <a:t>kalendarzyk małżeński, metoda termiczna (nieskuteczne)</a:t>
            </a:r>
          </a:p>
          <a:p>
            <a:pPr marL="0" indent="0">
              <a:buNone/>
            </a:pPr>
            <a:r>
              <a:rPr lang="pl-PL" dirty="0"/>
              <a:t>2.Barierowe:mechaniczne bądź chemiczne</a:t>
            </a:r>
          </a:p>
          <a:p>
            <a:r>
              <a:rPr lang="pl-PL" dirty="0"/>
              <a:t>prezerwatywa</a:t>
            </a:r>
          </a:p>
          <a:p>
            <a:r>
              <a:rPr lang="pl-PL" dirty="0"/>
              <a:t>środki plemnikobójcze</a:t>
            </a:r>
          </a:p>
          <a:p>
            <a:r>
              <a:rPr lang="pl-PL" dirty="0"/>
              <a:t>pierścienie dopochwowe, kapturki  sklepieniowe</a:t>
            </a:r>
          </a:p>
          <a:p>
            <a:pPr marL="0" indent="0">
              <a:buNone/>
            </a:pPr>
            <a:r>
              <a:rPr lang="pl-PL" dirty="0"/>
              <a:t>3. Antykoncepcja hormonalna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77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Antykoncepcja hormonalna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Spirala wewnątrzmaciczna  hormonalna z </a:t>
            </a:r>
            <a:r>
              <a:rPr lang="pl-PL" dirty="0" err="1"/>
              <a:t>lewonorgestrelem</a:t>
            </a:r>
            <a:r>
              <a:rPr lang="pl-PL" dirty="0"/>
              <a:t>(</a:t>
            </a:r>
            <a:r>
              <a:rPr lang="pl-PL" dirty="0" err="1"/>
              <a:t>Mirena</a:t>
            </a:r>
            <a:r>
              <a:rPr lang="pl-PL" dirty="0"/>
              <a:t>)</a:t>
            </a:r>
          </a:p>
          <a:p>
            <a:r>
              <a:rPr lang="pl-PL" dirty="0"/>
              <a:t>Tabletki antykoncepcyjne(dwuskładnikowe  estrogenowo – </a:t>
            </a:r>
            <a:r>
              <a:rPr lang="pl-PL" dirty="0" err="1"/>
              <a:t>progestagenowe</a:t>
            </a:r>
            <a:r>
              <a:rPr lang="pl-PL" dirty="0"/>
              <a:t>)</a:t>
            </a:r>
          </a:p>
          <a:p>
            <a:r>
              <a:rPr lang="pl-PL" dirty="0"/>
              <a:t>Plastry </a:t>
            </a:r>
          </a:p>
          <a:p>
            <a:r>
              <a:rPr lang="pl-PL" dirty="0"/>
              <a:t>Antykoncepcja </a:t>
            </a:r>
            <a:r>
              <a:rPr lang="pl-PL" dirty="0" err="1"/>
              <a:t>postkoitalna</a:t>
            </a:r>
            <a:r>
              <a:rPr lang="pl-PL" dirty="0"/>
              <a:t> stosowana do 72 godzin po…</a:t>
            </a:r>
          </a:p>
          <a:p>
            <a:r>
              <a:rPr lang="pl-PL" dirty="0"/>
              <a:t>Podstawowa metoda u młodych zdrowych  kobiet-39% </a:t>
            </a:r>
          </a:p>
          <a:p>
            <a:r>
              <a:rPr lang="pl-PL" dirty="0"/>
              <a:t>Ograniczenie liczby niepożądanych ciąż, w tym </a:t>
            </a:r>
            <a:r>
              <a:rPr lang="pl-PL" dirty="0" err="1"/>
              <a:t>pozamacicznych;torbieli</a:t>
            </a:r>
            <a:r>
              <a:rPr lang="pl-PL" dirty="0"/>
              <a:t> i raka  </a:t>
            </a:r>
            <a:r>
              <a:rPr lang="pl-PL" dirty="0" err="1"/>
              <a:t>jajnika;endometriozy</a:t>
            </a:r>
            <a:r>
              <a:rPr lang="pl-PL" dirty="0"/>
              <a:t>; raka macicy i raka jelita grubego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6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Antykoncepcja hormonalna - powikłania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3000" dirty="0"/>
              <a:t>Zwiększone ryzyko powikłań  zakrzepowo-zatorowych; raka szyjki macicy; raka piersi</a:t>
            </a:r>
          </a:p>
          <a:p>
            <a:r>
              <a:rPr lang="pl-PL" sz="3000" dirty="0"/>
              <a:t>Po odstawieniu  ryzyko raka piersi  zmniejsza się, a po 10 latach od odstawienia nie występuje</a:t>
            </a:r>
          </a:p>
          <a:p>
            <a:r>
              <a:rPr lang="pl-PL" sz="3000" dirty="0"/>
              <a:t>Nowsze preparaty zawierają niskie dawki estrogenów i nieznacznie podwyższają ryzyko zachorowania na raka piersi</a:t>
            </a:r>
          </a:p>
          <a:p>
            <a:r>
              <a:rPr lang="pl-PL" sz="3000" dirty="0"/>
              <a:t>W grupie nosicielek mutacji BRCA 1 zwiększone ryzyko raka piersi, zwłaszcza jeśli jest stosowana powyżej 5 lat i poniżej 35r.ż.( ale zmniejszone ryzyko raka jajnika)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6246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Antykoncepcja w trakcie leczenia raka piersi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Zaburzenia miesiączkowania w trakcie leczenia (</a:t>
            </a:r>
            <a:r>
              <a:rPr lang="pl-PL" dirty="0" err="1"/>
              <a:t>amenorrhea</a:t>
            </a:r>
            <a:r>
              <a:rPr lang="pl-PL" dirty="0"/>
              <a:t> po chemioterapii, tamoksifen)</a:t>
            </a:r>
          </a:p>
          <a:p>
            <a:r>
              <a:rPr lang="pl-PL" dirty="0"/>
              <a:t>Brak miesiączki w trakcie hormonoterapii  z zastosowaniem blokady jajników nie oznacza stanu niepłodności</a:t>
            </a:r>
          </a:p>
          <a:p>
            <a:r>
              <a:rPr lang="pl-PL" dirty="0"/>
              <a:t>Kontynuacja antykoncepcji 3-6 miesięcy od zakończenia leczenia onkologicznego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3572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Antykoncepcja w trakcie leczenia raka piersi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Doustna terapia  dwuskładnikowa nieznacznie zwiększa ryzyko nawrotu  raka piersi</a:t>
            </a:r>
          </a:p>
          <a:p>
            <a:r>
              <a:rPr lang="pl-PL" dirty="0"/>
              <a:t>WHO nie rekomenduje hormonalnych środków antykoncepcyjnych</a:t>
            </a:r>
          </a:p>
          <a:p>
            <a:r>
              <a:rPr lang="pl-PL" dirty="0"/>
              <a:t>Możliwe zwiększone ryzyko powikłań zakrzepowo - zatorowych</a:t>
            </a:r>
          </a:p>
          <a:p>
            <a:r>
              <a:rPr lang="pl-PL" dirty="0"/>
              <a:t>Rekomendowana  antykoncepcja wewnątrzmaciczna bez hormonów(miedziana wkładka), metody barierowe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C486C4AC-62F1-49AB-9E5E-B415516F64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6228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Antykoncepcja po leczeniu raka piersi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Rekomendowana  antykoncepcja wewnątrzmaciczna bez hormonów(miedziana wkładka) bądź metody barierowe</a:t>
            </a:r>
          </a:p>
          <a:p>
            <a:r>
              <a:rPr lang="pl-PL" dirty="0"/>
              <a:t>Po upływie 5 lat od zakończenia leczenia u chorych bez nawrotu możliwa jest  antykoncepcja hormonalna (wkładka hormonalna, zwłaszcza w rakach </a:t>
            </a:r>
            <a:r>
              <a:rPr lang="pl-PL" dirty="0" err="1"/>
              <a:t>niehormonozależnych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C486C4AC-62F1-49AB-9E5E-B415516F64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7330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3D9824-3DD6-4B54-A98F-4B75D454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1143000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 BERKLEY" panose="02000000000000000000" pitchFamily="2" charset="0"/>
              </a:rPr>
              <a:t>Bliskość, miłość  bez tego trudno żyć ………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3F84455-77AF-499C-B888-5095FAC0D7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22" y="1628800"/>
            <a:ext cx="3268600" cy="4525963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09C575AE-67BE-4471-B254-28294DDB13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0"/>
            <a:ext cx="4953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549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395</Words>
  <Application>Microsoft Office PowerPoint</Application>
  <PresentationFormat>Pokaz na ekranie (4:3)</PresentationFormat>
  <Paragraphs>51</Paragraphs>
  <Slides>9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 BERKLEY</vt:lpstr>
      <vt:lpstr>Arial</vt:lpstr>
      <vt:lpstr>Calibri</vt:lpstr>
      <vt:lpstr>Motyw pakietu Office</vt:lpstr>
      <vt:lpstr>Antykoncepcja  w trakcie leczenia raka piersi i po jego zakończeniu</vt:lpstr>
      <vt:lpstr>Rak piersi - Fakty</vt:lpstr>
      <vt:lpstr>Metody antykoncepcji</vt:lpstr>
      <vt:lpstr>Antykoncepcja hormonalna</vt:lpstr>
      <vt:lpstr>Antykoncepcja hormonalna - powikłania</vt:lpstr>
      <vt:lpstr>Antykoncepcja w trakcie leczenia raka piersi</vt:lpstr>
      <vt:lpstr>Antykoncepcja w trakcie leczenia raka piersi</vt:lpstr>
      <vt:lpstr>Antykoncepcja po leczeniu raka piersi</vt:lpstr>
      <vt:lpstr>Bliskość, miłość  bez tego trudno żyć ………</vt:lpstr>
    </vt:vector>
  </TitlesOfParts>
  <Company>Sil-art Rycho444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</dc:creator>
  <cp:lastModifiedBy>ziuta</cp:lastModifiedBy>
  <cp:revision>29</cp:revision>
  <dcterms:created xsi:type="dcterms:W3CDTF">2018-09-26T17:37:19Z</dcterms:created>
  <dcterms:modified xsi:type="dcterms:W3CDTF">2021-03-04T17:42:20Z</dcterms:modified>
</cp:coreProperties>
</file>